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1" r:id="rId5"/>
    <p:sldId id="260" r:id="rId6"/>
    <p:sldId id="262" r:id="rId7"/>
    <p:sldId id="271" r:id="rId8"/>
    <p:sldId id="279" r:id="rId9"/>
    <p:sldId id="280" r:id="rId10"/>
    <p:sldId id="263" r:id="rId11"/>
    <p:sldId id="272" r:id="rId12"/>
    <p:sldId id="281" r:id="rId13"/>
    <p:sldId id="282" r:id="rId14"/>
    <p:sldId id="283" r:id="rId15"/>
    <p:sldId id="264" r:id="rId16"/>
    <p:sldId id="273" r:id="rId17"/>
    <p:sldId id="284" r:id="rId18"/>
    <p:sldId id="265" r:id="rId19"/>
    <p:sldId id="274" r:id="rId20"/>
    <p:sldId id="285" r:id="rId21"/>
    <p:sldId id="266" r:id="rId22"/>
    <p:sldId id="275" r:id="rId23"/>
    <p:sldId id="286" r:id="rId24"/>
    <p:sldId id="267" r:id="rId25"/>
    <p:sldId id="276" r:id="rId26"/>
    <p:sldId id="287" r:id="rId27"/>
    <p:sldId id="288" r:id="rId28"/>
    <p:sldId id="268" r:id="rId29"/>
    <p:sldId id="277" r:id="rId30"/>
    <p:sldId id="289" r:id="rId31"/>
    <p:sldId id="294" r:id="rId32"/>
    <p:sldId id="269" r:id="rId33"/>
    <p:sldId id="278" r:id="rId34"/>
    <p:sldId id="291" r:id="rId35"/>
    <p:sldId id="270" r:id="rId36"/>
    <p:sldId id="259" r:id="rId37"/>
    <p:sldId id="292" r:id="rId38"/>
    <p:sldId id="293" r:id="rId39"/>
    <p:sldId id="295" r:id="rId40"/>
    <p:sldId id="290" r:id="rId4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CC"/>
    <a:srgbClr val="FFD81A"/>
    <a:srgbClr val="01040A"/>
    <a:srgbClr val="FAFDF3"/>
    <a:srgbClr val="00BAE2"/>
    <a:srgbClr val="F7FBF1"/>
    <a:srgbClr val="61D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3378" y="10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576726D-7554-4A21-BFCB-4F4A32F2CB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0EBA56A-E4B9-4FBB-982D-8C9BAF989D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2FEFD-20FD-449C-94A6-C0CAF9BDA53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38CC20D-30C1-4CC8-B63B-82DDDD78ED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A780943-F1E1-4909-B638-05E3C978BD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D26DC-163E-4235-9A8C-32FDA7CD6D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03060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4A023-5EF2-43B8-AC9E-97A81DD7D258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C3A7D-12C0-4231-B681-3DB5D2F5F8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2540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991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60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38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118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51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302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124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34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33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956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56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DA25F-E550-4CEB-82DA-2825720197DA}" type="datetimeFigureOut">
              <a:rPr lang="pt-BR" smtClean="0"/>
              <a:t>01/07/2025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88AC8-94D6-42FC-80DE-DBF0BE201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3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81D4B3D-5506-4236-A78E-635191D2B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37515E-9DB2-4C6E-BF51-FFFFEA1F4B3F}"/>
              </a:ext>
            </a:extLst>
          </p:cNvPr>
          <p:cNvSpPr txBox="1"/>
          <p:nvPr/>
        </p:nvSpPr>
        <p:spPr>
          <a:xfrm>
            <a:off x="1431109" y="9326880"/>
            <a:ext cx="39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7FBF1"/>
                </a:solidFill>
                <a:latin typeface="SF Distant Galaxy Alternate" panose="00000400000000000000" pitchFamily="2" charset="0"/>
              </a:rPr>
              <a:t>Anderson Oliveira de Sena</a:t>
            </a:r>
          </a:p>
        </p:txBody>
      </p:sp>
    </p:spTree>
    <p:extLst>
      <p:ext uri="{BB962C8B-B14F-4D97-AF65-F5344CB8AC3E}">
        <p14:creationId xmlns:p14="http://schemas.microsoft.com/office/powerpoint/2010/main" val="388606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1012133" y="4445169"/>
            <a:ext cx="483373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 </a:t>
            </a:r>
            <a:r>
              <a:rPr lang="pt-BR" sz="6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IIi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967346" y="5467350"/>
            <a:ext cx="4923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DOMINANDO OS PODERES DA FORÇA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03C8A4-4DF8-4CB9-A173-792865EC8924}"/>
              </a:ext>
            </a:extLst>
          </p:cNvPr>
          <p:cNvSpPr txBox="1"/>
          <p:nvPr/>
        </p:nvSpPr>
        <p:spPr>
          <a:xfrm>
            <a:off x="1388399" y="5772150"/>
            <a:ext cx="408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Operadores, controle de fluxo e </a:t>
            </a:r>
            <a:r>
              <a:rPr lang="pt-BR" i="1" dirty="0">
                <a:solidFill>
                  <a:srgbClr val="FFC000"/>
                </a:solidFill>
              </a:rPr>
              <a:t>loops </a:t>
            </a:r>
            <a:r>
              <a:rPr lang="pt-BR" dirty="0">
                <a:solidFill>
                  <a:srgbClr val="FFC000"/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14883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4AF1AF9-1F34-4260-B525-A80AD88A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87E8B41-541C-45AA-A7A1-85B0C48EE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98FB6A2-E5B0-479F-94D5-C4878E75235E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0961EC2-F0D1-4B57-90CF-08CCC5A654EA}"/>
              </a:ext>
            </a:extLst>
          </p:cNvPr>
          <p:cNvSpPr txBox="1"/>
          <p:nvPr/>
        </p:nvSpPr>
        <p:spPr>
          <a:xfrm>
            <a:off x="569119" y="1733323"/>
            <a:ext cx="587216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Os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operadores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o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controle de fluxo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 os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loops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são elementos fundamentais que permitem que os programas em Java tomem decisões, realizem cálculos e executem tarefas repetidamente. Os operadores aritméticos (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+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-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*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/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%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), lógicos (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&amp;&amp;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||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!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e relacionais (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&gt;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&lt;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==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!=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fornecem os meios para manipular dados e avaliar condições que orientam o comportamento do programa.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controle de fluxo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define o caminho que o programa segue a cada momento. Por meio de instruções como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if-else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switch-case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o desenvolvedor pode criar lógicas que respondem a diferentes cenários. Isso permite que a execução do programa se adapte conforme as entradas, tornando a aplicação dinâmica e interativa.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Os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loops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como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for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while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do-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while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possibilitam a repetição de blocos de código de forma eficiente. Eles eliminam a necessidade de escrever o mesmo trecho várias vezes, facilitando o processamento de coleções, contadores e outras operações que necessitam de iteração. Dessa forma, operadores, controle de fluxo e loops se complementam para criar algoritmos poderosos e flexíveis, fundamentais para a construção de aplicações Java bem-estruturadas.</a:t>
            </a:r>
          </a:p>
          <a:p>
            <a:endParaRPr lang="pt-BR" sz="2000" dirty="0">
              <a:latin typeface="+mj-lt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4083D1C-5D04-4B59-86CA-1683725ED18A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DF08517-E4E3-4A60-B3FC-EF9A643B8293}"/>
              </a:ext>
            </a:extLst>
          </p:cNvPr>
          <p:cNvSpPr/>
          <p:nvPr/>
        </p:nvSpPr>
        <p:spPr>
          <a:xfrm>
            <a:off x="514350" y="38100"/>
            <a:ext cx="11128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 err="1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IiI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C3F88A9-2268-4896-8677-53C69C9CD156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DOMINANDO OS PODERES DA FORÇA</a:t>
            </a:r>
          </a:p>
          <a:p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11809BA-DE01-4D5E-B62C-F220514E2F06}"/>
              </a:ext>
            </a:extLst>
          </p:cNvPr>
          <p:cNvSpPr txBox="1"/>
          <p:nvPr/>
        </p:nvSpPr>
        <p:spPr>
          <a:xfrm>
            <a:off x="514350" y="1021820"/>
            <a:ext cx="513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Operadores, controle de fluxo e </a:t>
            </a:r>
            <a:r>
              <a:rPr lang="pt-BR" sz="2400" i="1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265413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B8B5-8BB5-43AD-A780-C92DF39A4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DD53CE-318E-43E0-9EC6-156566455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DEF2FFC-D1DB-4715-BD35-2FDE94FA5850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/>
              <a:t>um </a:t>
            </a:r>
            <a:r>
              <a:rPr lang="pt-BR" sz="1800" b="1" dirty="0"/>
              <a:t>exemplo breve</a:t>
            </a:r>
            <a:r>
              <a:rPr lang="pt-BR" sz="1800" dirty="0"/>
              <a:t> que ilustra </a:t>
            </a:r>
            <a:r>
              <a:rPr lang="pt-BR" sz="1800" b="1" dirty="0"/>
              <a:t>operadores</a:t>
            </a:r>
            <a:r>
              <a:rPr lang="pt-BR" sz="1800" dirty="0"/>
              <a:t>, </a:t>
            </a:r>
            <a:r>
              <a:rPr lang="pt-BR" sz="1800" b="1" dirty="0"/>
              <a:t>controle de fluxo</a:t>
            </a:r>
            <a:r>
              <a:rPr lang="pt-BR" sz="1800" dirty="0"/>
              <a:t> e </a:t>
            </a:r>
            <a:r>
              <a:rPr lang="pt-BR" sz="1800" b="1" dirty="0"/>
              <a:t>loops</a:t>
            </a:r>
            <a:r>
              <a:rPr lang="pt-BR" sz="1800" dirty="0"/>
              <a:t> em Java: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A7D40ED-05E7-4366-991D-7038A8719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33" t="7556" r="25000" b="7666"/>
          <a:stretch/>
        </p:blipFill>
        <p:spPr>
          <a:xfrm>
            <a:off x="935911" y="1174383"/>
            <a:ext cx="4986178" cy="851108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E66749-B6E6-4C83-A392-4389AC43129D}"/>
              </a:ext>
            </a:extLst>
          </p:cNvPr>
          <p:cNvSpPr txBox="1"/>
          <p:nvPr/>
        </p:nvSpPr>
        <p:spPr>
          <a:xfrm>
            <a:off x="571500" y="332498"/>
            <a:ext cx="570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Um exemplo breve que ilustra </a:t>
            </a:r>
            <a:r>
              <a:rPr lang="pt-BR" sz="2000" b="1" dirty="0"/>
              <a:t>operadores</a:t>
            </a:r>
            <a:r>
              <a:rPr lang="pt-BR" sz="2000" dirty="0"/>
              <a:t>, </a:t>
            </a:r>
            <a:r>
              <a:rPr lang="pt-BR" sz="2000" b="1" dirty="0"/>
              <a:t>controle de fluxo</a:t>
            </a:r>
            <a:r>
              <a:rPr lang="pt-BR" sz="2000" dirty="0"/>
              <a:t> e </a:t>
            </a:r>
            <a:r>
              <a:rPr lang="pt-BR" sz="2000" b="1" dirty="0"/>
              <a:t>loops</a:t>
            </a:r>
            <a:r>
              <a:rPr lang="pt-BR" sz="2000" dirty="0"/>
              <a:t> em Java:</a:t>
            </a:r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199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B8B5-8BB5-43AD-A780-C92DF39A4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DD53CE-318E-43E0-9EC6-156566455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DEF2FFC-D1DB-4715-BD35-2FDE94FA5850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/>
              <a:t>um </a:t>
            </a:r>
            <a:r>
              <a:rPr lang="pt-BR" sz="1800" b="1" dirty="0"/>
              <a:t>exemplo breve</a:t>
            </a:r>
            <a:r>
              <a:rPr lang="pt-BR" sz="1800" dirty="0"/>
              <a:t> que ilustra </a:t>
            </a:r>
            <a:r>
              <a:rPr lang="pt-BR" sz="1800" b="1" dirty="0"/>
              <a:t>operadores</a:t>
            </a:r>
            <a:r>
              <a:rPr lang="pt-BR" sz="1800" dirty="0"/>
              <a:t>, </a:t>
            </a:r>
            <a:r>
              <a:rPr lang="pt-BR" sz="1800" b="1" dirty="0"/>
              <a:t>controle de fluxo</a:t>
            </a:r>
            <a:r>
              <a:rPr lang="pt-BR" sz="1800" dirty="0"/>
              <a:t> e </a:t>
            </a:r>
            <a:r>
              <a:rPr lang="pt-BR" sz="1800" b="1" dirty="0"/>
              <a:t>loops</a:t>
            </a:r>
            <a:r>
              <a:rPr lang="pt-BR" sz="1800" dirty="0"/>
              <a:t> em Java: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4BF490-3BE2-40A7-8D59-9B5771C19532}"/>
              </a:ext>
            </a:extLst>
          </p:cNvPr>
          <p:cNvSpPr txBox="1"/>
          <p:nvPr/>
        </p:nvSpPr>
        <p:spPr>
          <a:xfrm>
            <a:off x="584200" y="539205"/>
            <a:ext cx="5689600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 que esse exemplo mostra?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Operadores aritméticos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para somar, subtrair, multiplicar, dividir e calcular o resto.</a:t>
            </a:r>
          </a:p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Estruturas de controle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if-else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para tomar decisões.</a:t>
            </a:r>
          </a:p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Laços de repetição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while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para executar um bloco várias vezes.</a:t>
            </a:r>
          </a:p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+mj-lt"/>
            </a:endParaRPr>
          </a:p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Agora, um </a:t>
            </a:r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exemplo mais completo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incluindo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switch-case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operadores lógicos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incremento/decremento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6ADE2EF-7540-497A-BDFC-682F82BA6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4" t="3639" r="26667" b="47706"/>
          <a:stretch/>
        </p:blipFill>
        <p:spPr>
          <a:xfrm>
            <a:off x="369000" y="3904211"/>
            <a:ext cx="6120000" cy="355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70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7576F-69C1-49C2-8ECD-9EAA76C3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82DD4-19F8-4EA7-8744-9DC3C8640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6E2858E-E966-4677-BB39-AD3716B04482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/>
              <a:t>um </a:t>
            </a:r>
            <a:r>
              <a:rPr lang="pt-BR" sz="1800" b="1" dirty="0"/>
              <a:t>exemplo breve</a:t>
            </a:r>
            <a:r>
              <a:rPr lang="pt-BR" sz="1800" dirty="0"/>
              <a:t> que ilustra </a:t>
            </a:r>
            <a:r>
              <a:rPr lang="pt-BR" sz="1800" b="1" dirty="0"/>
              <a:t>operadores</a:t>
            </a:r>
            <a:r>
              <a:rPr lang="pt-BR" sz="1800" dirty="0"/>
              <a:t>, </a:t>
            </a:r>
            <a:r>
              <a:rPr lang="pt-BR" sz="1800" b="1" dirty="0"/>
              <a:t>controle de fluxo</a:t>
            </a:r>
            <a:r>
              <a:rPr lang="pt-BR" sz="1800" dirty="0"/>
              <a:t> e </a:t>
            </a:r>
            <a:r>
              <a:rPr lang="pt-BR" sz="1800" b="1" dirty="0"/>
              <a:t>loops</a:t>
            </a:r>
            <a:r>
              <a:rPr lang="pt-BR" sz="1800" dirty="0"/>
              <a:t> em Java: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8B7B2B-A0F7-4633-8521-568D54FBB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4" t="52293" r="30476" b="3412"/>
          <a:stretch/>
        </p:blipFill>
        <p:spPr>
          <a:xfrm>
            <a:off x="549000" y="527405"/>
            <a:ext cx="5760000" cy="33125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D3EA89C-93D8-4F15-9198-D3891DE68A6D}"/>
              </a:ext>
            </a:extLst>
          </p:cNvPr>
          <p:cNvSpPr txBox="1"/>
          <p:nvPr/>
        </p:nvSpPr>
        <p:spPr>
          <a:xfrm>
            <a:off x="565500" y="4290000"/>
            <a:ext cx="5727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 que esse exemplo aborda?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Operadores lógicos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&amp;&amp;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||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!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que servem para combinar e inverter condições booleanas.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Incremento (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++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e Decremento (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--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para alterar variáveis numéricas facilmente.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Switch-case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para controlar o fluxo do programa quando há várias opções distintas.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algn="just"/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993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972445" y="4445169"/>
            <a:ext cx="491311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 IV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1185392" y="5448300"/>
            <a:ext cx="44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O CÓDIGO JEDI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199EC8-049C-4637-BB18-CA6B40BD286C}"/>
              </a:ext>
            </a:extLst>
          </p:cNvPr>
          <p:cNvSpPr txBox="1"/>
          <p:nvPr/>
        </p:nvSpPr>
        <p:spPr>
          <a:xfrm>
            <a:off x="1388399" y="5772150"/>
            <a:ext cx="408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POO: Classes, objetos e métodos |</a:t>
            </a:r>
          </a:p>
        </p:txBody>
      </p:sp>
    </p:spTree>
    <p:extLst>
      <p:ext uri="{BB962C8B-B14F-4D97-AF65-F5344CB8AC3E}">
        <p14:creationId xmlns:p14="http://schemas.microsoft.com/office/powerpoint/2010/main" val="16315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D075D9A-B33F-4882-A029-C6AB3ACD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A9D543C-FD42-43F2-92A4-A6D48A5A1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4DAC8CA-C9D6-4074-A91C-C5491D6B48A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774CFF-F436-4F67-8190-6A42122E7C65}"/>
              </a:ext>
            </a:extLst>
          </p:cNvPr>
          <p:cNvSpPr txBox="1"/>
          <p:nvPr/>
        </p:nvSpPr>
        <p:spPr>
          <a:xfrm>
            <a:off x="504824" y="1581887"/>
            <a:ext cx="5809689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A </a:t>
            </a:r>
            <a:r>
              <a:rPr lang="pt-BR" sz="2000" b="1" dirty="0"/>
              <a:t>programação orientada a objetos (POO)</a:t>
            </a:r>
            <a:r>
              <a:rPr lang="pt-BR" sz="2000" dirty="0"/>
              <a:t> é um paradigma que organiza o código em torno de entidades chamadas </a:t>
            </a:r>
            <a:r>
              <a:rPr lang="pt-BR" sz="2000" i="1" dirty="0"/>
              <a:t>objetos</a:t>
            </a:r>
            <a:r>
              <a:rPr lang="pt-BR" sz="2000" dirty="0"/>
              <a:t>, que representam elementos do mundo real com características (atributos) e comportamentos (métodos). Essa abordagem promove reutilização, modularidade e manutenção mais fácil do código, sendo amplamente adotada em linguagens como Java.</a:t>
            </a:r>
          </a:p>
          <a:p>
            <a:pPr algn="just"/>
            <a:r>
              <a:rPr lang="pt-BR" sz="2000" dirty="0"/>
              <a:t>O conceito central da POO começa com a </a:t>
            </a:r>
            <a:r>
              <a:rPr lang="pt-BR" sz="2000" b="1" dirty="0"/>
              <a:t>classe</a:t>
            </a:r>
            <a:r>
              <a:rPr lang="pt-BR" sz="2000" dirty="0"/>
              <a:t>, que é como um molde ou projeto para criar objetos. Ela define os atributos e métodos que os objetos daquele tipo terão. Um </a:t>
            </a:r>
            <a:r>
              <a:rPr lang="pt-BR" sz="2000" b="1" dirty="0"/>
              <a:t>objeto</a:t>
            </a:r>
            <a:r>
              <a:rPr lang="pt-BR" sz="2000" dirty="0"/>
              <a:t> é uma instância concreta de uma classe, com seus próprios valores armazenados em memória. Já os </a:t>
            </a:r>
            <a:r>
              <a:rPr lang="pt-BR" sz="2000" b="1" dirty="0"/>
              <a:t>métodos</a:t>
            </a:r>
            <a:r>
              <a:rPr lang="pt-BR" sz="2000" dirty="0"/>
              <a:t> são as ações ou funções que um objeto pode executar, permitindo manipular seus próprios dados ou interagir com outros objetos. Essa estrutura reflete a forma como pensamos o mundo: entidades com características e comportamentos distintos.</a:t>
            </a:r>
          </a:p>
          <a:p>
            <a:pPr algn="just"/>
            <a:r>
              <a:rPr lang="pt-BR" sz="2000" dirty="0"/>
              <a:t>A combinação entre </a:t>
            </a:r>
            <a:r>
              <a:rPr lang="pt-BR" sz="2000" b="1" dirty="0"/>
              <a:t>encapsulamento</a:t>
            </a:r>
            <a:r>
              <a:rPr lang="pt-BR" sz="2000" dirty="0"/>
              <a:t>, </a:t>
            </a:r>
            <a:r>
              <a:rPr lang="pt-BR" sz="2000" b="1" dirty="0"/>
              <a:t>herança</a:t>
            </a:r>
            <a:r>
              <a:rPr lang="pt-BR" sz="2000" dirty="0"/>
              <a:t>, </a:t>
            </a:r>
            <a:r>
              <a:rPr lang="pt-BR" sz="2000" b="1" dirty="0"/>
              <a:t>polimorfismo</a:t>
            </a:r>
            <a:r>
              <a:rPr lang="pt-BR" sz="2000" dirty="0"/>
              <a:t> e </a:t>
            </a:r>
            <a:r>
              <a:rPr lang="pt-BR" sz="2000" b="1" dirty="0"/>
              <a:t>abstração</a:t>
            </a:r>
            <a:r>
              <a:rPr lang="pt-BR" sz="2000" dirty="0"/>
              <a:t> torna a POO uma ferramenta poderosa para desenvolver aplicações organizadas, escaláveis e mais próximas da lógica humana. Dominar o uso de classes, objetos e métodos é essencial para qualquer desenvolvedor Java que deseja criar sistemas bem projetados e eficientes.</a:t>
            </a:r>
          </a:p>
          <a:p>
            <a:pPr algn="just"/>
            <a:endParaRPr lang="pt-BR" sz="2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CFF7D49-1E7D-4168-8475-F983C3A5A38E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040E492-25E3-480D-87A0-CCF8433CFECC}"/>
              </a:ext>
            </a:extLst>
          </p:cNvPr>
          <p:cNvSpPr/>
          <p:nvPr/>
        </p:nvSpPr>
        <p:spPr>
          <a:xfrm>
            <a:off x="514350" y="38100"/>
            <a:ext cx="11993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 err="1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Iv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E2695C-67FE-43F9-BFEE-5F557FF71A53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O CÓDIGO JEDI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E3FA98-52CB-4641-A2C6-4A4118DAEA6E}"/>
              </a:ext>
            </a:extLst>
          </p:cNvPr>
          <p:cNvSpPr txBox="1"/>
          <p:nvPr/>
        </p:nvSpPr>
        <p:spPr>
          <a:xfrm>
            <a:off x="514350" y="1021820"/>
            <a:ext cx="513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POO: Classes, objetos e métodos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1874306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6D075D9A-B33F-4882-A029-C6AB3ACD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BA9D543C-FD42-43F2-92A4-A6D48A5A1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4DAC8CA-C9D6-4074-A91C-C5491D6B48A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E3FA98-52CB-4641-A2C6-4A4118DAEA6E}"/>
              </a:ext>
            </a:extLst>
          </p:cNvPr>
          <p:cNvSpPr txBox="1"/>
          <p:nvPr/>
        </p:nvSpPr>
        <p:spPr>
          <a:xfrm>
            <a:off x="571499" y="339102"/>
            <a:ext cx="5689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A seguir, um </a:t>
            </a:r>
            <a:r>
              <a:rPr lang="pt-BR" sz="2000" b="1" dirty="0"/>
              <a:t>exemplo prático em Java</a:t>
            </a:r>
            <a:r>
              <a:rPr lang="pt-BR" sz="2000" dirty="0"/>
              <a:t> que demonstra os conceitos de </a:t>
            </a:r>
            <a:r>
              <a:rPr lang="pt-BR" sz="2000" b="1" dirty="0"/>
              <a:t>classe, objeto e método</a:t>
            </a:r>
            <a:r>
              <a:rPr lang="pt-BR" sz="2000" dirty="0"/>
              <a:t>, aplicando os princípios básicos da </a:t>
            </a:r>
            <a:r>
              <a:rPr lang="pt-BR" sz="2000" b="1" dirty="0"/>
              <a:t>programação orientada a objetos</a:t>
            </a:r>
            <a:r>
              <a:rPr lang="pt-BR" sz="2000" dirty="0"/>
              <a:t>:</a:t>
            </a:r>
            <a:endParaRPr lang="pt-BR" sz="2000" i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86B99B-A055-45A9-A18E-D5EE9C951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63" t="2572" r="17407" b="1913"/>
          <a:stretch/>
        </p:blipFill>
        <p:spPr>
          <a:xfrm>
            <a:off x="536299" y="1743345"/>
            <a:ext cx="5760000" cy="478624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5B2925A-06F2-46CB-8A38-438B38616B33}"/>
              </a:ext>
            </a:extLst>
          </p:cNvPr>
          <p:cNvSpPr txBox="1"/>
          <p:nvPr/>
        </p:nvSpPr>
        <p:spPr>
          <a:xfrm>
            <a:off x="536299" y="6627046"/>
            <a:ext cx="576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 que esse exemplo mostra?</a:t>
            </a:r>
          </a:p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Classe Pessoa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Define o modelo com atributos (nome, idade) e um método (apresentar()).</a:t>
            </a:r>
          </a:p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Objeto pessoa1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Instância da classe Pessoa, com valores próprios.</a:t>
            </a:r>
          </a:p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Método apresentar()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Executa uma ação que utiliza os dados internos do objeto.</a:t>
            </a:r>
          </a:p>
          <a:p>
            <a:pPr marL="0"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Esse exemplo reflete a essência da POO: criar estruturas reutilizáveis, organizadas e que se comportam como "entidades vivas" no seu sistema.</a:t>
            </a:r>
          </a:p>
          <a:p>
            <a:pPr lvl="1" algn="just"/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5112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1091508" y="4445169"/>
            <a:ext cx="467498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 v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1185392" y="5457825"/>
            <a:ext cx="44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A aliança da rebelião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216D02-8D9E-46DB-AD70-9FBAD6CC6DA3}"/>
              </a:ext>
            </a:extLst>
          </p:cNvPr>
          <p:cNvSpPr txBox="1"/>
          <p:nvPr/>
        </p:nvSpPr>
        <p:spPr>
          <a:xfrm>
            <a:off x="1388399" y="5772150"/>
            <a:ext cx="408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Coleções, </a:t>
            </a:r>
            <a:r>
              <a:rPr lang="pt-BR" i="1" dirty="0" err="1">
                <a:solidFill>
                  <a:srgbClr val="FFC000"/>
                </a:solidFill>
              </a:rPr>
              <a:t>generics</a:t>
            </a:r>
            <a:r>
              <a:rPr lang="pt-BR" dirty="0">
                <a:solidFill>
                  <a:srgbClr val="FFC000"/>
                </a:solidFill>
              </a:rPr>
              <a:t> e </a:t>
            </a:r>
            <a:r>
              <a:rPr lang="pt-BR" i="1" dirty="0" err="1">
                <a:solidFill>
                  <a:srgbClr val="FFC000"/>
                </a:solidFill>
              </a:rPr>
              <a:t>streams</a:t>
            </a:r>
            <a:r>
              <a:rPr lang="pt-BR" i="1" dirty="0">
                <a:solidFill>
                  <a:srgbClr val="FFC000"/>
                </a:solidFill>
              </a:rPr>
              <a:t> </a:t>
            </a:r>
            <a:r>
              <a:rPr lang="pt-BR" dirty="0">
                <a:solidFill>
                  <a:srgbClr val="FFC000"/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04825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5CEA4D87-2553-4463-A0CE-1D376115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FF8950BC-F993-4500-929E-2DB62D91E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BC5E3F-D945-4959-BB82-9C48F9C3B416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61C8E9-1438-4FE5-B2BA-4DDA59F7E8F4}"/>
              </a:ext>
            </a:extLst>
          </p:cNvPr>
          <p:cNvSpPr txBox="1"/>
          <p:nvPr/>
        </p:nvSpPr>
        <p:spPr>
          <a:xfrm>
            <a:off x="586350" y="1606244"/>
            <a:ext cx="5725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Em Java, </a:t>
            </a:r>
            <a:r>
              <a:rPr lang="pt-BR" sz="2000" b="1" dirty="0"/>
              <a:t>coleções</a:t>
            </a:r>
            <a:r>
              <a:rPr lang="pt-BR" sz="2000" dirty="0"/>
              <a:t> são estruturas que armazenam múltiplos elementos, como listas, conjuntos e mapas. Elas pertencem ao framework </a:t>
            </a:r>
            <a:r>
              <a:rPr lang="pt-BR" sz="2000" b="1" dirty="0"/>
              <a:t>Java </a:t>
            </a:r>
            <a:r>
              <a:rPr lang="pt-BR" sz="2000" b="1" dirty="0" err="1"/>
              <a:t>Collections</a:t>
            </a:r>
            <a:r>
              <a:rPr lang="pt-BR" sz="2000" b="1" dirty="0"/>
              <a:t> Framework</a:t>
            </a:r>
            <a:r>
              <a:rPr lang="pt-BR" sz="2000" dirty="0"/>
              <a:t>, que facilita o gerenciamento de dados de forma dinâmica e eficiente. Os </a:t>
            </a:r>
            <a:r>
              <a:rPr lang="pt-BR" sz="2000" b="1" dirty="0" err="1"/>
              <a:t>generics</a:t>
            </a:r>
            <a:r>
              <a:rPr lang="pt-BR" sz="2000" dirty="0"/>
              <a:t> permitem definir tipos de dados nas coleções, garantindo segurança em tempo de compilação e evitando conversões desnecessárias. Já as </a:t>
            </a:r>
            <a:r>
              <a:rPr lang="pt-BR" sz="2000" b="1" dirty="0" err="1"/>
              <a:t>streams</a:t>
            </a:r>
            <a:r>
              <a:rPr lang="pt-BR" sz="2000" dirty="0"/>
              <a:t> oferecem uma forma funcional e fluida de processar coleções, permitindo realizar operações como filtragem, mapeamento e ordenação de maneira concisa e legível. Juntos, esses recursos tornam o código mais organizado, robusto e moderno.</a:t>
            </a:r>
          </a:p>
          <a:p>
            <a:endParaRPr lang="pt-BR" sz="2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2028DC3-C017-4C0A-B6F2-AE66FE34E9F8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9AB2229-B21F-4C36-AD4C-28AE2C0DFB52}"/>
              </a:ext>
            </a:extLst>
          </p:cNvPr>
          <p:cNvSpPr/>
          <p:nvPr/>
        </p:nvSpPr>
        <p:spPr>
          <a:xfrm>
            <a:off x="514350" y="20450"/>
            <a:ext cx="88998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v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502613-9190-47B3-B891-65940EC548C1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 ALIANÇA DA REBELIÃO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BFBA40-F1A5-4B95-8375-3C9D47664F69}"/>
              </a:ext>
            </a:extLst>
          </p:cNvPr>
          <p:cNvSpPr txBox="1"/>
          <p:nvPr/>
        </p:nvSpPr>
        <p:spPr>
          <a:xfrm>
            <a:off x="514350" y="1021820"/>
            <a:ext cx="513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Coleções,</a:t>
            </a:r>
            <a:r>
              <a:rPr lang="pt-BR" sz="2400" i="1" dirty="0"/>
              <a:t> </a:t>
            </a:r>
            <a:r>
              <a:rPr lang="pt-BR" sz="2400" i="1" dirty="0" err="1"/>
              <a:t>generics</a:t>
            </a:r>
            <a:r>
              <a:rPr lang="pt-BR" sz="2400" i="1" dirty="0"/>
              <a:t> </a:t>
            </a:r>
            <a:r>
              <a:rPr lang="pt-BR" sz="2400" dirty="0"/>
              <a:t>e</a:t>
            </a:r>
            <a:r>
              <a:rPr lang="pt-BR" sz="2400" i="1" dirty="0"/>
              <a:t> </a:t>
            </a:r>
            <a:r>
              <a:rPr lang="pt-BR" sz="2400" i="1" dirty="0" err="1"/>
              <a:t>streams</a:t>
            </a:r>
            <a:endParaRPr lang="pt-BR" sz="2400" i="1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2AD522B-2916-4813-82E1-B37383A2E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21" t="3729" r="12546" b="2900"/>
          <a:stretch/>
        </p:blipFill>
        <p:spPr>
          <a:xfrm>
            <a:off x="569125" y="5690747"/>
            <a:ext cx="5760000" cy="400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91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D242E2-452B-4DA8-BCFF-53D8D380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807821"/>
            <a:ext cx="5915025" cy="1411123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pt-BR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Embarque em uma jornada </a:t>
            </a:r>
            <a:r>
              <a:rPr lang="pt-BR" sz="2400" dirty="0">
                <a:latin typeface="+mn-lt"/>
              </a:rPr>
              <a:t>intergaláctica e domine o universo do Java!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65A38-9DF0-46A1-A8C5-4C0E2767D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4109339"/>
            <a:ext cx="5915025" cy="168732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400" dirty="0"/>
              <a:t>Em </a:t>
            </a:r>
            <a:r>
              <a:rPr lang="pt-BR" sz="2400" b="1" dirty="0"/>
              <a:t>“Java Wars: O Império do Código”</a:t>
            </a:r>
            <a:r>
              <a:rPr lang="pt-BR" sz="2400" dirty="0"/>
              <a:t>, você aprenderá a programar como um verdadeiro mestre Jedi, enfrentando desafios, desvendando segredos e conquistando o poder da linguagem Java.</a:t>
            </a:r>
            <a:endParaRPr lang="pt-BR" sz="2400" dirty="0"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0DCA67-F44C-4B3E-83EE-9FB497AFD550}"/>
              </a:ext>
            </a:extLst>
          </p:cNvPr>
          <p:cNvSpPr txBox="1"/>
          <p:nvPr/>
        </p:nvSpPr>
        <p:spPr>
          <a:xfrm>
            <a:off x="501055" y="8081264"/>
            <a:ext cx="588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Que a força da programação esteja com você!</a:t>
            </a:r>
          </a:p>
        </p:txBody>
      </p:sp>
    </p:spTree>
    <p:extLst>
      <p:ext uri="{BB962C8B-B14F-4D97-AF65-F5344CB8AC3E}">
        <p14:creationId xmlns:p14="http://schemas.microsoft.com/office/powerpoint/2010/main" val="4040366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6DE410D-5E3C-45A6-BD7D-C74B6A47A745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4388198-87FB-4AAE-8AF0-D2E0638600F9}"/>
              </a:ext>
            </a:extLst>
          </p:cNvPr>
          <p:cNvSpPr txBox="1"/>
          <p:nvPr/>
        </p:nvSpPr>
        <p:spPr>
          <a:xfrm>
            <a:off x="571500" y="404046"/>
            <a:ext cx="5715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 que esse exemplo mostra?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altLang="pt-B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Uso de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List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&lt;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String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&gt;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generics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Aplicação de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Stream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API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para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filtrar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ordenar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dados.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Uso de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collect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()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para gerar uma nova coleção com os resultados.</a:t>
            </a:r>
          </a:p>
          <a:p>
            <a:pPr lvl="1" algn="just"/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2301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977208" y="4445169"/>
            <a:ext cx="490358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 vi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1185392" y="5457825"/>
            <a:ext cx="44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Enfrentando o lado negro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938EE0-82EF-4DC9-BBD3-8F2D170D5A20}"/>
              </a:ext>
            </a:extLst>
          </p:cNvPr>
          <p:cNvSpPr txBox="1"/>
          <p:nvPr/>
        </p:nvSpPr>
        <p:spPr>
          <a:xfrm>
            <a:off x="1388399" y="5772150"/>
            <a:ext cx="408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Tratamento de exceções e depuração |</a:t>
            </a:r>
          </a:p>
        </p:txBody>
      </p:sp>
    </p:spTree>
    <p:extLst>
      <p:ext uri="{BB962C8B-B14F-4D97-AF65-F5344CB8AC3E}">
        <p14:creationId xmlns:p14="http://schemas.microsoft.com/office/powerpoint/2010/main" val="433711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3251F3A-F071-449D-9434-9AC2E038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CC3CCD2-FCBD-4686-AE5A-439D7FF4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0D57C57-D464-4158-924E-EF2709D1E83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94C942-F3F5-4581-A642-21984A3C305A}"/>
              </a:ext>
            </a:extLst>
          </p:cNvPr>
          <p:cNvSpPr txBox="1"/>
          <p:nvPr/>
        </p:nvSpPr>
        <p:spPr>
          <a:xfrm>
            <a:off x="586350" y="2073536"/>
            <a:ext cx="57001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tratamento de exceções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em Java é essencial para garantir que um programa lide corretamente com erros durante a execução, como divisões por zero, arquivos não encontrados ou entradas inválidas. Utilizando blocos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try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catch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finally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o desenvolvedor pode capturar falhas, exibir mensagens amigáveis e evitar a interrupção inesperada do programa. Isso torna o sistema mais estável e confiável.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Já a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depuração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é o processo de identificar e corrigir erros no código. Com o uso de ferramentas como breakpoints, inspeção de variáveis e execução passo a passo em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IDEs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(como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IntelliJ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ou Eclipse), o programador pode entender o comportamento do programa em tempo real. Juntas, essas práticas aumentam a qualidade do software e ajudam o desenvolvedor a criar aplicações mais seguras e eficientes.</a:t>
            </a:r>
          </a:p>
          <a:p>
            <a:pPr algn="just"/>
            <a:r>
              <a:rPr lang="pt-BR" sz="2000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5214BA-74F3-4A2D-AECA-7D97FFDC53DF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A5301AD-A97D-4C3C-BBA4-01C755B06AFE}"/>
              </a:ext>
            </a:extLst>
          </p:cNvPr>
          <p:cNvSpPr/>
          <p:nvPr/>
        </p:nvSpPr>
        <p:spPr>
          <a:xfrm>
            <a:off x="514350" y="12700"/>
            <a:ext cx="119936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 err="1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vI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9F68B3D-E818-447A-8129-B10A7AA9EA85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ENFRENTANDO O LADO NEGRO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32B91D4-C0A9-49A8-ACF0-6FFA98D83401}"/>
              </a:ext>
            </a:extLst>
          </p:cNvPr>
          <p:cNvSpPr txBox="1"/>
          <p:nvPr/>
        </p:nvSpPr>
        <p:spPr>
          <a:xfrm>
            <a:off x="514350" y="1021820"/>
            <a:ext cx="513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Tratamento de exceções e depuração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998898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CC3CCD2-FCBD-4686-AE5A-439D7FF46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0D57C57-D464-4158-924E-EF2709D1E83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910AAF-8C26-45A0-95C3-6C901244A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2" t="16096" r="1852" b="15767"/>
          <a:stretch/>
        </p:blipFill>
        <p:spPr>
          <a:xfrm>
            <a:off x="549000" y="651184"/>
            <a:ext cx="5760000" cy="229292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A803A06-4153-46BE-A12C-DDEC7F759B19}"/>
              </a:ext>
            </a:extLst>
          </p:cNvPr>
          <p:cNvSpPr txBox="1"/>
          <p:nvPr/>
        </p:nvSpPr>
        <p:spPr>
          <a:xfrm>
            <a:off x="573975" y="3251200"/>
            <a:ext cx="57350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 que acontece aqui: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 bloco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try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tenta acessar um índice inválido do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array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 erro é capturado por catch, que evita que o programa seja interrompido.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 bloco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finally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é sempre executado, mesmo se ocorrer uma exceção.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67345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872433" y="4445169"/>
            <a:ext cx="511313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 vii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1185392" y="5448300"/>
            <a:ext cx="44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Conquistando o império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CDA7FE-B30F-41B3-B42C-6D7ECA9DE679}"/>
              </a:ext>
            </a:extLst>
          </p:cNvPr>
          <p:cNvSpPr txBox="1"/>
          <p:nvPr/>
        </p:nvSpPr>
        <p:spPr>
          <a:xfrm>
            <a:off x="1185392" y="5772150"/>
            <a:ext cx="448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Boas práticas, padrões de projeto e testes |</a:t>
            </a:r>
          </a:p>
        </p:txBody>
      </p:sp>
    </p:spTree>
    <p:extLst>
      <p:ext uri="{BB962C8B-B14F-4D97-AF65-F5344CB8AC3E}">
        <p14:creationId xmlns:p14="http://schemas.microsoft.com/office/powerpoint/2010/main" val="2801879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5A5B0604-21E8-494B-B801-258A9EE4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B6B41CB-B6C3-4E2E-8306-B8996551E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90AB2A6-3157-4E80-B3BB-921A776B264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D15A6E-A4ED-4AB1-8331-F712A8525DD5}"/>
              </a:ext>
            </a:extLst>
          </p:cNvPr>
          <p:cNvSpPr txBox="1"/>
          <p:nvPr/>
        </p:nvSpPr>
        <p:spPr>
          <a:xfrm>
            <a:off x="586350" y="2076537"/>
            <a:ext cx="570015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Escrever um código funcional não é o bastante — em Java e em qualquer linguagem moderna, adotar </a:t>
            </a:r>
            <a:r>
              <a:rPr lang="pt-BR" sz="2000" b="1" dirty="0"/>
              <a:t>boas práticas</a:t>
            </a:r>
            <a:r>
              <a:rPr lang="pt-BR" sz="2000" dirty="0"/>
              <a:t> é essencial para garantir legibilidade, manutenção e evolução saudável do software. Isso inclui nomear variáveis de forma clara, aplicar princípios de responsabilidade única e evitar repetições desnecessárias.</a:t>
            </a:r>
          </a:p>
          <a:p>
            <a:pPr algn="just"/>
            <a:r>
              <a:rPr lang="pt-BR" sz="2000" dirty="0"/>
              <a:t>Os </a:t>
            </a:r>
            <a:r>
              <a:rPr lang="pt-BR" sz="2000" b="1" dirty="0"/>
              <a:t>padrões de projeto</a:t>
            </a:r>
            <a:r>
              <a:rPr lang="pt-BR" sz="2000" dirty="0"/>
              <a:t> (Design </a:t>
            </a:r>
            <a:r>
              <a:rPr lang="pt-BR" sz="2000" dirty="0" err="1"/>
              <a:t>Patterns</a:t>
            </a:r>
            <a:r>
              <a:rPr lang="pt-BR" sz="2000" dirty="0"/>
              <a:t>) são soluções reutilizáveis para problemas recorrentes de arquitetura. Eles ajudam a organizar melhor o código, favorecendo a escalabilidade e a testabilidade. Já os </a:t>
            </a:r>
            <a:r>
              <a:rPr lang="pt-BR" sz="2000" b="1" dirty="0"/>
              <a:t>testes</a:t>
            </a:r>
            <a:r>
              <a:rPr lang="pt-BR" sz="2000" dirty="0"/>
              <a:t> — especialmente os testes automatizados — são fundamentais para validar o comportamento do código e garantir que alterações futuras não quebrem funcionalidades existentes. Juntos, esses elementos formam a base para um desenvolvimento profissional, sustentável e confiável.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3ABCAF2-5425-468A-8953-F91D9B8C4BC2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9921D83-312F-4AAA-B2F5-80EAB13E0A92}"/>
              </a:ext>
            </a:extLst>
          </p:cNvPr>
          <p:cNvSpPr/>
          <p:nvPr/>
        </p:nvSpPr>
        <p:spPr>
          <a:xfrm>
            <a:off x="512060" y="12700"/>
            <a:ext cx="150874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 err="1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vIi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D8D690C-9AB9-4A00-835C-F883C92452F1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CONQUISTANDO O IMPÉRIO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62212C-C3A5-4486-9DF6-DE11BB246DBC}"/>
              </a:ext>
            </a:extLst>
          </p:cNvPr>
          <p:cNvSpPr txBox="1"/>
          <p:nvPr/>
        </p:nvSpPr>
        <p:spPr>
          <a:xfrm>
            <a:off x="514350" y="1021820"/>
            <a:ext cx="535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Boas práticas, padrões de projeto e testes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151731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B6B41CB-B6C3-4E2E-8306-B8996551E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90AB2A6-3157-4E80-B3BB-921A776B264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820280-5C83-43A6-A46C-3434FB959F40}"/>
              </a:ext>
            </a:extLst>
          </p:cNvPr>
          <p:cNvSpPr txBox="1"/>
          <p:nvPr/>
        </p:nvSpPr>
        <p:spPr>
          <a:xfrm>
            <a:off x="471488" y="632020"/>
            <a:ext cx="5815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Exemplo Prático: Padrão </a:t>
            </a:r>
            <a:r>
              <a:rPr lang="pt-BR" sz="2000" dirty="0" err="1"/>
              <a:t>Singleton</a:t>
            </a:r>
            <a:r>
              <a:rPr lang="pt-BR" sz="2000" dirty="0"/>
              <a:t> + Teste simples: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67CA20-9B5C-4F22-9478-D6F5A4E0B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5" t="3638" r="25185" b="3967"/>
          <a:stretch/>
        </p:blipFill>
        <p:spPr>
          <a:xfrm>
            <a:off x="1269000" y="1032130"/>
            <a:ext cx="4320000" cy="45636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338555-AFB2-4C40-95D5-093F229418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4" t="3331" r="8518" b="4974"/>
          <a:stretch/>
        </p:blipFill>
        <p:spPr>
          <a:xfrm>
            <a:off x="369000" y="5762639"/>
            <a:ext cx="6120000" cy="380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66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190AB2A6-3157-4E80-B3BB-921A776B264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820280-5C83-43A6-A46C-3434FB959F40}"/>
              </a:ext>
            </a:extLst>
          </p:cNvPr>
          <p:cNvSpPr txBox="1"/>
          <p:nvPr/>
        </p:nvSpPr>
        <p:spPr>
          <a:xfrm>
            <a:off x="571499" y="635000"/>
            <a:ext cx="57531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O que esse exemplo mostra:</a:t>
            </a:r>
          </a:p>
          <a:p>
            <a:endParaRPr lang="pt-BR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O </a:t>
            </a:r>
            <a:r>
              <a:rPr lang="pt-BR" sz="2000" b="1" dirty="0"/>
              <a:t>padrão </a:t>
            </a:r>
            <a:r>
              <a:rPr lang="pt-BR" sz="2000" b="1" dirty="0" err="1"/>
              <a:t>Singleton</a:t>
            </a:r>
            <a:r>
              <a:rPr lang="pt-BR" sz="2000" dirty="0"/>
              <a:t>, garantindo apenas uma instância de uma classe.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Um </a:t>
            </a:r>
            <a:r>
              <a:rPr lang="pt-BR" sz="2000" b="1" dirty="0"/>
              <a:t>teste rudimentar</a:t>
            </a:r>
            <a:r>
              <a:rPr lang="pt-BR" sz="2000" dirty="0"/>
              <a:t>, verificando se a instância é única.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Um exemplo de </a:t>
            </a:r>
            <a:r>
              <a:rPr lang="pt-BR" sz="2000" b="1" dirty="0"/>
              <a:t>boa prática</a:t>
            </a:r>
            <a:r>
              <a:rPr lang="pt-BR" sz="2000" dirty="0"/>
              <a:t>: encapsulamento e controle de acesso.</a:t>
            </a:r>
          </a:p>
        </p:txBody>
      </p:sp>
    </p:spTree>
    <p:extLst>
      <p:ext uri="{BB962C8B-B14F-4D97-AF65-F5344CB8AC3E}">
        <p14:creationId xmlns:p14="http://schemas.microsoft.com/office/powerpoint/2010/main" val="2316346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748608" y="4445169"/>
            <a:ext cx="536078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 </a:t>
            </a:r>
            <a:r>
              <a:rPr lang="pt-BR" sz="6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viii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1185392" y="5438775"/>
            <a:ext cx="44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O retorno do mestre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194B86-5CE9-4A42-B92D-B55E6287F8E5}"/>
              </a:ext>
            </a:extLst>
          </p:cNvPr>
          <p:cNvSpPr txBox="1"/>
          <p:nvPr/>
        </p:nvSpPr>
        <p:spPr>
          <a:xfrm>
            <a:off x="1247362" y="5772150"/>
            <a:ext cx="436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Avançado com Java moderno (</a:t>
            </a:r>
            <a:r>
              <a:rPr lang="pt-BR" i="1" dirty="0">
                <a:solidFill>
                  <a:srgbClr val="FFC000"/>
                </a:solidFill>
              </a:rPr>
              <a:t>lambdas</a:t>
            </a:r>
            <a:r>
              <a:rPr lang="pt-BR" dirty="0">
                <a:solidFill>
                  <a:srgbClr val="FFC000"/>
                </a:solidFill>
              </a:rPr>
              <a:t>, </a:t>
            </a:r>
            <a:r>
              <a:rPr lang="pt-BR" i="1" dirty="0" err="1">
                <a:solidFill>
                  <a:srgbClr val="FFC000"/>
                </a:solidFill>
              </a:rPr>
              <a:t>streams</a:t>
            </a:r>
            <a:r>
              <a:rPr lang="pt-BR" dirty="0">
                <a:solidFill>
                  <a:srgbClr val="FFC000"/>
                </a:solidFill>
              </a:rPr>
              <a:t> e novos recursos) |</a:t>
            </a:r>
          </a:p>
        </p:txBody>
      </p:sp>
    </p:spTree>
    <p:extLst>
      <p:ext uri="{BB962C8B-B14F-4D97-AF65-F5344CB8AC3E}">
        <p14:creationId xmlns:p14="http://schemas.microsoft.com/office/powerpoint/2010/main" val="355151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C6A8F34A-B413-48A4-A058-F07BFD51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335DFDC-6599-4689-A26B-53C4A5156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B83A3BB-E168-4C31-9D01-E2651F2C1E21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0BF5E2D-31BF-4B21-BF50-D5E1BAF459A7}"/>
              </a:ext>
            </a:extLst>
          </p:cNvPr>
          <p:cNvSpPr txBox="1"/>
          <p:nvPr/>
        </p:nvSpPr>
        <p:spPr>
          <a:xfrm>
            <a:off x="586350" y="2063837"/>
            <a:ext cx="5760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 o passar das versões, o Java evoluiu para oferecer uma sintaxe mais moderna, funcional e expressiva. As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expressões lambda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permitem escrever funções anônimas de forma concisa, facilitando a programação funcional. As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streams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surgiram para manipular coleções de forma eficiente e fluente, com operações como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filter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map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collect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Além disso,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novos recursos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como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var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records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melhorias no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switch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trouxeram mais legibilidade e produtividade ao desenvolvimento moderno em Java.</a:t>
            </a:r>
          </a:p>
          <a:p>
            <a:pPr algn="just"/>
            <a:endParaRPr lang="pt-BR" altLang="pt-BR" sz="2000" dirty="0"/>
          </a:p>
          <a:p>
            <a:pPr algn="just"/>
            <a:r>
              <a:rPr lang="pt-BR" sz="2000" b="1" dirty="0"/>
              <a:t>Lambda</a:t>
            </a:r>
            <a:r>
              <a:rPr lang="pt-BR" sz="2000" dirty="0"/>
              <a:t> – função anônima simplificada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pt-BR" sz="2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8144D83-320E-495A-8158-28A04E975863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BF69CC2-7D2A-47E5-B51A-E28B4E60699B}"/>
              </a:ext>
            </a:extLst>
          </p:cNvPr>
          <p:cNvSpPr/>
          <p:nvPr/>
        </p:nvSpPr>
        <p:spPr>
          <a:xfrm>
            <a:off x="509771" y="12700"/>
            <a:ext cx="181812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 err="1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vIii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34F808-19E3-4017-8B15-E655CF665223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O RETORNO DO MESTRE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8427A0F-574D-44BD-A37B-FC09266A0E76}"/>
              </a:ext>
            </a:extLst>
          </p:cNvPr>
          <p:cNvSpPr txBox="1"/>
          <p:nvPr/>
        </p:nvSpPr>
        <p:spPr>
          <a:xfrm>
            <a:off x="514349" y="1021820"/>
            <a:ext cx="5314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Avançando com Java moderno (</a:t>
            </a:r>
            <a:r>
              <a:rPr lang="pt-BR" sz="2400" i="1" dirty="0"/>
              <a:t>lambdas</a:t>
            </a:r>
            <a:r>
              <a:rPr lang="pt-BR" sz="2400" dirty="0"/>
              <a:t>, </a:t>
            </a:r>
            <a:r>
              <a:rPr lang="pt-BR" sz="2400" i="1" dirty="0" err="1"/>
              <a:t>streams</a:t>
            </a:r>
            <a:r>
              <a:rPr lang="pt-BR" sz="2400" dirty="0"/>
              <a:t> e novos recursos)</a:t>
            </a:r>
            <a:endParaRPr lang="pt-BR" sz="2400" i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A5860F1-D883-474C-9DD2-BB96CBC5D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" t="15138" r="4229" b="13494"/>
          <a:stretch/>
        </p:blipFill>
        <p:spPr>
          <a:xfrm>
            <a:off x="549000" y="5877865"/>
            <a:ext cx="5760000" cy="24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7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CF2CDCFF-C531-484B-A007-3FB9964B3478}"/>
              </a:ext>
            </a:extLst>
          </p:cNvPr>
          <p:cNvSpPr/>
          <p:nvPr/>
        </p:nvSpPr>
        <p:spPr>
          <a:xfrm>
            <a:off x="247179" y="420469"/>
            <a:ext cx="6363643" cy="646331"/>
          </a:xfrm>
          <a:prstGeom prst="snip2DiagRect">
            <a:avLst/>
          </a:prstGeom>
          <a:solidFill>
            <a:schemeClr val="tx1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303858" y="449363"/>
            <a:ext cx="4623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EPISÓDIOS</a:t>
            </a:r>
            <a:endParaRPr lang="pt-BR" sz="16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3B5784F-49D8-4280-8E93-8E8E64557A13}"/>
              </a:ext>
            </a:extLst>
          </p:cNvPr>
          <p:cNvSpPr txBox="1"/>
          <p:nvPr/>
        </p:nvSpPr>
        <p:spPr>
          <a:xfrm>
            <a:off x="533400" y="1298378"/>
            <a:ext cx="5791200" cy="5539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00050" marR="0" lvl="0" indent="-4000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 Chamado da Força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Introdução ao Java e ao ecossistema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Construindo o Sabre de Luz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Sintaxe básica e tipos de dados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Dominando os Poderes da Força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Operadores, controle de fluxo e </a:t>
            </a:r>
            <a:r>
              <a:rPr kumimoji="0" lang="pt-BR" altLang="pt-B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loops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 Código Jedi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POO: Classes, objetos e métodos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Aliança da Rebelião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Coleções, </a:t>
            </a:r>
            <a:r>
              <a:rPr kumimoji="0" lang="pt-BR" altLang="pt-BR" sz="16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generics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</a:t>
            </a:r>
            <a:r>
              <a:rPr kumimoji="0" lang="pt-BR" altLang="pt-BR" sz="16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streams</a:t>
            </a:r>
            <a:endParaRPr kumimoji="0" lang="pt-BR" altLang="pt-BR" sz="16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Enfrentando o Lado Negro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Tratamento de exceções e depuração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Conquistando o Império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Boas práticas, padrões de projeto e testes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 Retorno do Mestre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Avançando com Java moderno (</a:t>
            </a:r>
            <a:r>
              <a:rPr kumimoji="0" lang="pt-BR" altLang="pt-B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lambdas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6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streams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novos recursos)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Batalha Final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Projetos práticos e desafios</a:t>
            </a:r>
          </a:p>
          <a:p>
            <a:pPr marL="34290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Paz na Galáxia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Próximos passos e carreira Java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C6A8F34A-B413-48A4-A058-F07BFD51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335DFDC-6599-4689-A26B-53C4A5156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B83A3BB-E168-4C31-9D01-E2651F2C1E21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0BF5E2D-31BF-4B21-BF50-D5E1BAF459A7}"/>
              </a:ext>
            </a:extLst>
          </p:cNvPr>
          <p:cNvSpPr txBox="1"/>
          <p:nvPr/>
        </p:nvSpPr>
        <p:spPr>
          <a:xfrm>
            <a:off x="559333" y="610310"/>
            <a:ext cx="58060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 err="1"/>
              <a:t>Stream</a:t>
            </a:r>
            <a:r>
              <a:rPr lang="pt-BR" sz="2000" b="1" dirty="0"/>
              <a:t> API</a:t>
            </a:r>
            <a:r>
              <a:rPr lang="pt-BR" sz="2000" dirty="0"/>
              <a:t> – processamento funcional de coleções</a:t>
            </a:r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Novos Recursos (Java 14+): </a:t>
            </a:r>
            <a:r>
              <a:rPr kumimoji="0" lang="pt-BR" altLang="pt-B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record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+ </a:t>
            </a:r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var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+ switch melhorado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1128C15-B39A-4747-9A9F-C32B099ADA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1" t="4936" r="11667" b="3621"/>
          <a:stretch/>
        </p:blipFill>
        <p:spPr>
          <a:xfrm>
            <a:off x="584169" y="1094493"/>
            <a:ext cx="5760000" cy="38585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88BA8B-45F1-4B64-A595-E890B39F3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3" t="3653" r="4189" b="4250"/>
          <a:stretch/>
        </p:blipFill>
        <p:spPr>
          <a:xfrm>
            <a:off x="549000" y="5964652"/>
            <a:ext cx="5760000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6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C6A8F34A-B413-48A4-A058-F07BFD51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335DFDC-6599-4689-A26B-53C4A5156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B83A3BB-E168-4C31-9D01-E2651F2C1E21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8122897-8AB3-426F-911D-F4F33437BBFF}"/>
              </a:ext>
            </a:extLst>
          </p:cNvPr>
          <p:cNvSpPr txBox="1"/>
          <p:nvPr/>
        </p:nvSpPr>
        <p:spPr>
          <a:xfrm>
            <a:off x="571500" y="629005"/>
            <a:ext cx="5715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Esses recursos tornam o Java mais moderno, produtivo e expressivo, aproximando-o de linguagens funcionais sem perder sua robustez. Lambdas 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streams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são ideais para manipulação de dados, enquanto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record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var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o novo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switch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simplificam a escrita e leitura do código.</a:t>
            </a:r>
          </a:p>
        </p:txBody>
      </p:sp>
    </p:spTree>
    <p:extLst>
      <p:ext uri="{BB962C8B-B14F-4D97-AF65-F5344CB8AC3E}">
        <p14:creationId xmlns:p14="http://schemas.microsoft.com/office/powerpoint/2010/main" val="3636477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962920" y="4445169"/>
            <a:ext cx="49321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 </a:t>
            </a:r>
            <a:r>
              <a:rPr lang="pt-BR" sz="6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ix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1185392" y="5438775"/>
            <a:ext cx="44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A batalha final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9AA2E91C-4135-4C72-8BF0-448E9000DDBC}"/>
              </a:ext>
            </a:extLst>
          </p:cNvPr>
          <p:cNvSpPr txBox="1"/>
          <p:nvPr/>
        </p:nvSpPr>
        <p:spPr>
          <a:xfrm>
            <a:off x="1247362" y="5772150"/>
            <a:ext cx="436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Projetos práticos e desafios |</a:t>
            </a:r>
          </a:p>
        </p:txBody>
      </p:sp>
    </p:spTree>
    <p:extLst>
      <p:ext uri="{BB962C8B-B14F-4D97-AF65-F5344CB8AC3E}">
        <p14:creationId xmlns:p14="http://schemas.microsoft.com/office/powerpoint/2010/main" val="422508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DA5DFD5A-2E1D-4410-8EE3-0A4B007E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EC548C4-26F9-44B8-B55A-18A5377F4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4DC932C-C9C1-4661-8753-B9387AC97362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EC6703-2FCA-46B2-9544-72D225237218}"/>
              </a:ext>
            </a:extLst>
          </p:cNvPr>
          <p:cNvSpPr txBox="1"/>
          <p:nvPr/>
        </p:nvSpPr>
        <p:spPr>
          <a:xfrm>
            <a:off x="586350" y="1657302"/>
            <a:ext cx="5700150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Projetos Práticos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 Calculadora de IMC (Índice de Massa Corporal)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Praticar entrada de dados, operações matemáticas e controle de fluxo.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Descrição: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 programa recebe peso e altura do usuário, calcula o IMC e exibe a classificação (abaixo do peso, peso ideal, sobrepeso,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etc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2. Gerenciador de Contatos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Trabalhar com classes, objetos e listas.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Descrição: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Crie um programa para adicionar, listar, buscar e remover contatos (nome, telefone 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email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usando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ArrayList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Jogo do Número Secreto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Praticar loops, condições e geração de números aleatórios.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Descrição: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 usuário tenta adivinhar um número aleatório entre 1 e 50, recebendo dicas “maior” ou “menor” até acertar.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4. Sistema de Notas Simples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Objetivo: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Manipular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arrays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entrada de dados e lógica condicional.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Descrição: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Recebe as notas de uma turma, calcula a média de cada aluno e informa se foi aprovado ou reprovado.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976325A-DC75-49FD-A50A-535D478B815B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B3B0008-2BE5-4AAB-9C4C-06D61762F042}"/>
              </a:ext>
            </a:extLst>
          </p:cNvPr>
          <p:cNvSpPr/>
          <p:nvPr/>
        </p:nvSpPr>
        <p:spPr>
          <a:xfrm>
            <a:off x="505410" y="38100"/>
            <a:ext cx="124264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 err="1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Ix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8CFAE9F-7328-4869-83EC-E7B68F818E92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 BATALHA FINAL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6C33BE6-9952-458A-9A1E-B15EDAC14BD8}"/>
              </a:ext>
            </a:extLst>
          </p:cNvPr>
          <p:cNvSpPr txBox="1"/>
          <p:nvPr/>
        </p:nvSpPr>
        <p:spPr>
          <a:xfrm>
            <a:off x="514350" y="1021820"/>
            <a:ext cx="513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Projetos práticos e desafios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1209053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DA5DFD5A-2E1D-4410-8EE3-0A4B007E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EC548C4-26F9-44B8-B55A-18A5377F4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4DC932C-C9C1-4661-8753-B9387AC97362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EC6703-2FCA-46B2-9544-72D225237218}"/>
              </a:ext>
            </a:extLst>
          </p:cNvPr>
          <p:cNvSpPr txBox="1"/>
          <p:nvPr/>
        </p:nvSpPr>
        <p:spPr>
          <a:xfrm>
            <a:off x="584200" y="527405"/>
            <a:ext cx="57023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Desafios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 Inverter uma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String</a:t>
            </a:r>
            <a:endParaRPr kumimoji="0" lang="pt-BR" altLang="pt-B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Crie uma função que receba uma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string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 retorne ela invertida, sem usar métodos prontos como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</a:rPr>
              <a:t>reverse()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C0C0C0"/>
              </a:highlight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2000" b="1" dirty="0"/>
              <a:t>2. Verificar número primo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Implemente um método para verificar se um número inteiro é primo.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/>
            <a:r>
              <a:rPr lang="pt-BR" sz="2000" b="1" dirty="0"/>
              <a:t>3. Contar vogais em uma frase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Faça um programa que receba uma frase e conte quantas vogais (a, e, i, o, u) ela possui.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/>
            <a:r>
              <a:rPr lang="pt-BR" sz="2000" b="1" dirty="0"/>
              <a:t>4. Ordenar um </a:t>
            </a:r>
            <a:r>
              <a:rPr lang="pt-BR" sz="2000" b="1" dirty="0" err="1"/>
              <a:t>array</a:t>
            </a:r>
            <a:r>
              <a:rPr lang="pt-BR" sz="2000" b="1" dirty="0"/>
              <a:t> de números inteiros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Implemente um algoritmo simples de ordenação (como </a:t>
            </a:r>
            <a:r>
              <a:rPr lang="pt-BR" sz="2000" dirty="0" err="1"/>
              <a:t>bubble</a:t>
            </a:r>
            <a:r>
              <a:rPr lang="pt-BR" sz="2000" dirty="0"/>
              <a:t> </a:t>
            </a:r>
            <a:r>
              <a:rPr lang="pt-BR" sz="2000" dirty="0" err="1"/>
              <a:t>sort</a:t>
            </a:r>
            <a:r>
              <a:rPr lang="pt-BR" sz="2000" dirty="0"/>
              <a:t>) para ordenar um </a:t>
            </a:r>
            <a:r>
              <a:rPr lang="pt-BR" sz="2000" dirty="0" err="1"/>
              <a:t>array</a:t>
            </a:r>
            <a:r>
              <a:rPr lang="pt-BR" sz="2000" dirty="0"/>
              <a:t> de inteiros.</a:t>
            </a:r>
          </a:p>
        </p:txBody>
      </p:sp>
    </p:spTree>
    <p:extLst>
      <p:ext uri="{BB962C8B-B14F-4D97-AF65-F5344CB8AC3E}">
        <p14:creationId xmlns:p14="http://schemas.microsoft.com/office/powerpoint/2010/main" val="4251691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1086745" y="4445169"/>
            <a:ext cx="468451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 x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1185392" y="5441950"/>
            <a:ext cx="44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A paz na galáxia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43CE96-9EA9-4E46-8F9C-76930558819A}"/>
              </a:ext>
            </a:extLst>
          </p:cNvPr>
          <p:cNvSpPr txBox="1"/>
          <p:nvPr/>
        </p:nvSpPr>
        <p:spPr>
          <a:xfrm>
            <a:off x="1247362" y="5772150"/>
            <a:ext cx="436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Próximos passos e carreira Java |</a:t>
            </a:r>
          </a:p>
        </p:txBody>
      </p:sp>
    </p:spTree>
    <p:extLst>
      <p:ext uri="{BB962C8B-B14F-4D97-AF65-F5344CB8AC3E}">
        <p14:creationId xmlns:p14="http://schemas.microsoft.com/office/powerpoint/2010/main" val="2920897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880DCD9-2438-4FD2-8CD3-9A5A9B83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AF45C84-9F47-49BD-B9C9-B1C1BE81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7293DA9-06E9-44A3-89D3-7B84BFC6F5E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B1CCB8-CD40-44AA-ABA2-C81DAFAEFEBC}"/>
              </a:ext>
            </a:extLst>
          </p:cNvPr>
          <p:cNvSpPr txBox="1"/>
          <p:nvPr/>
        </p:nvSpPr>
        <p:spPr>
          <a:xfrm>
            <a:off x="540403" y="1733323"/>
            <a:ext cx="5733397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/>
              <a:t>1. Consolidar a Base da Linguagem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Domine os </a:t>
            </a:r>
            <a:r>
              <a:rPr lang="pt-BR" sz="2000" b="1" dirty="0"/>
              <a:t>fundamentos</a:t>
            </a:r>
            <a:r>
              <a:rPr lang="pt-BR" sz="2000" dirty="0"/>
              <a:t>: tipos de dados, controle de fluxo, laços, métodos e manipulação de </a:t>
            </a:r>
            <a:r>
              <a:rPr lang="pt-BR" sz="2000" dirty="0" err="1"/>
              <a:t>strings</a:t>
            </a:r>
            <a:r>
              <a:rPr lang="pt-BR" sz="20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Pratique </a:t>
            </a:r>
            <a:r>
              <a:rPr lang="pt-BR" sz="2000" b="1" dirty="0"/>
              <a:t>POO (Programação Orientada a Objetos)</a:t>
            </a:r>
            <a:r>
              <a:rPr lang="pt-BR" sz="2000" dirty="0"/>
              <a:t>: encapsulamento, herança, polimorfismo e abstração.</a:t>
            </a:r>
          </a:p>
          <a:p>
            <a:pPr algn="just"/>
            <a:r>
              <a:rPr lang="pt-BR" sz="2000" dirty="0"/>
              <a:t>✅ </a:t>
            </a:r>
            <a:r>
              <a:rPr lang="pt-BR" sz="2000" b="1" dirty="0"/>
              <a:t>Dica:</a:t>
            </a:r>
            <a:r>
              <a:rPr lang="pt-BR" sz="2000" dirty="0"/>
              <a:t> Resolva exercícios e crie pequenos projetos (como os que te sugeri antes).</a:t>
            </a:r>
          </a:p>
          <a:p>
            <a:endParaRPr lang="pt-BR" sz="2000" dirty="0"/>
          </a:p>
          <a:p>
            <a:r>
              <a:rPr lang="pt-BR" sz="2000" b="1" dirty="0"/>
              <a:t>2. Aprofundar em APIs e Bibliotecas Java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Aprenda sobre: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/>
              <a:t>Coleções</a:t>
            </a:r>
            <a:r>
              <a:rPr lang="pt-BR" sz="2000" dirty="0"/>
              <a:t> (</a:t>
            </a:r>
            <a:r>
              <a:rPr lang="pt-BR" sz="2000" dirty="0" err="1"/>
              <a:t>List</a:t>
            </a:r>
            <a:r>
              <a:rPr lang="pt-BR" sz="2000" dirty="0"/>
              <a:t>, Set, Map)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/>
              <a:t>Tratamento de Exceções</a:t>
            </a:r>
            <a:endParaRPr lang="pt-B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 err="1"/>
              <a:t>Streams</a:t>
            </a:r>
            <a:r>
              <a:rPr lang="pt-BR" sz="2000" b="1" dirty="0"/>
              <a:t> e Lambdas (Java 8+)</a:t>
            </a:r>
            <a:endParaRPr lang="pt-B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/>
              <a:t>Java I/O (leitura e escrita de arquivos)</a:t>
            </a:r>
            <a:endParaRPr lang="pt-B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b="1" dirty="0"/>
              <a:t>Java Time API</a:t>
            </a:r>
            <a:r>
              <a:rPr lang="pt-BR" sz="2000" dirty="0"/>
              <a:t> (datas e horários)</a:t>
            </a:r>
          </a:p>
          <a:p>
            <a:r>
              <a:rPr lang="pt-BR" sz="2000" dirty="0"/>
              <a:t>✅ </a:t>
            </a:r>
            <a:r>
              <a:rPr lang="pt-BR" sz="2000" b="1" dirty="0"/>
              <a:t>Dica:</a:t>
            </a:r>
            <a:r>
              <a:rPr lang="pt-BR" sz="2000" dirty="0"/>
              <a:t> Leia a documentação oficial do Java e pratique com exemplos reais.</a:t>
            </a:r>
          </a:p>
          <a:p>
            <a:endParaRPr lang="pt-BR" sz="2000" dirty="0"/>
          </a:p>
          <a:p>
            <a:r>
              <a:rPr lang="pt-BR" sz="2000" b="1" dirty="0"/>
              <a:t>3. Começar com Projetos Reais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Participe de projetos open </a:t>
            </a:r>
            <a:r>
              <a:rPr lang="pt-BR" sz="2000" dirty="0" err="1"/>
              <a:t>source</a:t>
            </a:r>
            <a:r>
              <a:rPr lang="pt-BR" sz="2000" dirty="0"/>
              <a:t>, freelance ou pessoais.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dirty="0"/>
              <a:t>Use </a:t>
            </a:r>
            <a:r>
              <a:rPr lang="pt-BR" sz="2000" dirty="0" err="1"/>
              <a:t>Git</a:t>
            </a:r>
            <a:r>
              <a:rPr lang="pt-BR" sz="2000" dirty="0"/>
              <a:t>/GitHub para versionamento e exposição do seu portfólio.</a:t>
            </a:r>
          </a:p>
          <a:p>
            <a:r>
              <a:rPr lang="pt-BR" sz="2000" dirty="0"/>
              <a:t>✅ </a:t>
            </a:r>
            <a:r>
              <a:rPr lang="pt-BR" sz="2000" b="1" dirty="0"/>
              <a:t>Exemplo de projetos:</a:t>
            </a:r>
            <a:r>
              <a:rPr lang="pt-BR" sz="2000" dirty="0"/>
              <a:t> sistemas de cadastro, API REST com Java, controle de estoque.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43C252-76AD-4D67-A68A-0A92AF53CAD3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45D5C57-FD2C-438C-8E19-DF26F4231644}"/>
              </a:ext>
            </a:extLst>
          </p:cNvPr>
          <p:cNvSpPr/>
          <p:nvPr/>
        </p:nvSpPr>
        <p:spPr>
          <a:xfrm>
            <a:off x="540403" y="38100"/>
            <a:ext cx="93326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x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0D749DF-9F3D-4C23-8FB6-3D9266D3080A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 PAZ NA GALÁXIA</a:t>
            </a:r>
          </a:p>
          <a:p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17500C7-2078-4ADC-A8A8-9CC50383CBF0}"/>
              </a:ext>
            </a:extLst>
          </p:cNvPr>
          <p:cNvSpPr txBox="1"/>
          <p:nvPr/>
        </p:nvSpPr>
        <p:spPr>
          <a:xfrm>
            <a:off x="514350" y="1021820"/>
            <a:ext cx="5137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Próximos passos e carreira Java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2815680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880DCD9-2438-4FD2-8CD3-9A5A9B83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AF45C84-9F47-49BD-B9C9-B1C1BE81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7293DA9-06E9-44A3-89D3-7B84BFC6F5E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B1CCB8-CD40-44AA-ABA2-C81DAFAEFEBC}"/>
              </a:ext>
            </a:extLst>
          </p:cNvPr>
          <p:cNvSpPr txBox="1"/>
          <p:nvPr/>
        </p:nvSpPr>
        <p:spPr>
          <a:xfrm>
            <a:off x="590550" y="304699"/>
            <a:ext cx="5676900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/>
              <a:t>4. Aprender Testes e Boas Práticas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Testes unitários com </a:t>
            </a:r>
            <a:r>
              <a:rPr lang="pt-BR" sz="2000" b="1" dirty="0" err="1"/>
              <a:t>JUnit</a:t>
            </a:r>
            <a:r>
              <a:rPr lang="pt-BR" sz="2000" dirty="0"/>
              <a:t> e </a:t>
            </a:r>
            <a:r>
              <a:rPr lang="pt-BR" sz="2000" b="1" dirty="0" err="1"/>
              <a:t>Mockito</a:t>
            </a:r>
            <a:r>
              <a:rPr lang="pt-BR" sz="20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Padrões de projeto (Design </a:t>
            </a:r>
            <a:r>
              <a:rPr lang="pt-BR" sz="2000" dirty="0" err="1"/>
              <a:t>Patterns</a:t>
            </a:r>
            <a:r>
              <a:rPr lang="pt-BR" sz="2000" dirty="0"/>
              <a:t>) como </a:t>
            </a:r>
            <a:r>
              <a:rPr lang="pt-BR" sz="2000" dirty="0" err="1"/>
              <a:t>Singleton</a:t>
            </a:r>
            <a:r>
              <a:rPr lang="pt-BR" sz="2000" dirty="0"/>
              <a:t>, </a:t>
            </a:r>
            <a:r>
              <a:rPr lang="pt-BR" sz="2000" dirty="0" err="1"/>
              <a:t>Factory</a:t>
            </a:r>
            <a:r>
              <a:rPr lang="pt-BR" sz="2000" dirty="0"/>
              <a:t>, DAO.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Princípios SOLID, Clean </a:t>
            </a:r>
            <a:r>
              <a:rPr lang="pt-BR" sz="2000" dirty="0" err="1"/>
              <a:t>Code</a:t>
            </a:r>
            <a:r>
              <a:rPr lang="pt-BR" sz="2000" dirty="0"/>
              <a:t> e </a:t>
            </a:r>
            <a:r>
              <a:rPr lang="pt-BR" sz="2000" dirty="0" err="1"/>
              <a:t>refatoração</a:t>
            </a:r>
            <a:r>
              <a:rPr lang="pt-BR" sz="2000" dirty="0"/>
              <a:t>.</a:t>
            </a:r>
          </a:p>
          <a:p>
            <a:pPr algn="just"/>
            <a:r>
              <a:rPr lang="pt-BR" sz="2000" dirty="0"/>
              <a:t>✅ </a:t>
            </a:r>
            <a:r>
              <a:rPr lang="pt-BR" sz="2000" b="1" dirty="0"/>
              <a:t>Dica:</a:t>
            </a:r>
            <a:r>
              <a:rPr lang="pt-BR" sz="2000" dirty="0"/>
              <a:t> Comece com testes simples e vá adicionando testes à medida que seus projetos crescem.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5. Desenvolvimento Web com Java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Aprenda </a:t>
            </a:r>
            <a:r>
              <a:rPr lang="pt-BR" sz="2000" b="1" dirty="0" err="1"/>
              <a:t>Servlets</a:t>
            </a:r>
            <a:r>
              <a:rPr lang="pt-BR" sz="2000" dirty="0"/>
              <a:t> e </a:t>
            </a:r>
            <a:r>
              <a:rPr lang="pt-BR" sz="2000" b="1" dirty="0"/>
              <a:t>JSP</a:t>
            </a:r>
            <a:r>
              <a:rPr lang="pt-BR" sz="2000" dirty="0"/>
              <a:t> (para entender o básico da web com Java).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Evolua para frameworks como: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1" dirty="0"/>
              <a:t>Spring Boot</a:t>
            </a:r>
            <a:r>
              <a:rPr lang="pt-BR" sz="2000" dirty="0"/>
              <a:t> (o mais usado hoje)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1" dirty="0" err="1"/>
              <a:t>Hibernate</a:t>
            </a:r>
            <a:r>
              <a:rPr lang="pt-BR" sz="2000" b="1" dirty="0"/>
              <a:t>/JPA</a:t>
            </a:r>
            <a:r>
              <a:rPr lang="pt-BR" sz="2000" dirty="0"/>
              <a:t> para persistência com banco de dados.</a:t>
            </a:r>
          </a:p>
          <a:p>
            <a:pPr algn="just"/>
            <a:r>
              <a:rPr lang="pt-BR" sz="2000" dirty="0"/>
              <a:t>✅ </a:t>
            </a:r>
            <a:r>
              <a:rPr lang="pt-BR" sz="2000" b="1" dirty="0"/>
              <a:t>Dica:</a:t>
            </a:r>
            <a:r>
              <a:rPr lang="pt-BR" sz="2000" dirty="0"/>
              <a:t> Crie uma API </a:t>
            </a:r>
            <a:r>
              <a:rPr lang="pt-BR" sz="2000" dirty="0" err="1"/>
              <a:t>RESTful</a:t>
            </a:r>
            <a:r>
              <a:rPr lang="pt-BR" sz="2000" dirty="0"/>
              <a:t> simples com Spring Boot e integre com um banco de dados MySQL ou PostgreSQL.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b="1" dirty="0"/>
              <a:t>6. Integração com Tecnologias Atuais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Conhecimentos em: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1" dirty="0"/>
              <a:t>REST APIs</a:t>
            </a:r>
            <a:endParaRPr lang="pt-B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1" dirty="0"/>
              <a:t>JSON / XML</a:t>
            </a:r>
            <a:endParaRPr lang="pt-B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1" dirty="0"/>
              <a:t>Segurança com JWT, OAuth2</a:t>
            </a:r>
            <a:endParaRPr lang="pt-B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1" dirty="0"/>
              <a:t>Cloud (AWS, Azure)</a:t>
            </a:r>
            <a:endParaRPr lang="pt-B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1" dirty="0"/>
              <a:t>Docker e CI/CD</a:t>
            </a:r>
            <a:r>
              <a:rPr lang="pt-BR" sz="2000" dirty="0"/>
              <a:t> (como GitHub </a:t>
            </a:r>
            <a:r>
              <a:rPr lang="pt-BR" sz="2000" dirty="0" err="1"/>
              <a:t>Actions</a:t>
            </a:r>
            <a:r>
              <a:rPr lang="pt-BR" sz="2000" dirty="0"/>
              <a:t>)</a:t>
            </a:r>
          </a:p>
          <a:p>
            <a:pPr algn="just"/>
            <a:r>
              <a:rPr lang="pt-BR" sz="2000" dirty="0"/>
              <a:t>✅ </a:t>
            </a:r>
            <a:r>
              <a:rPr lang="pt-BR" sz="2000" b="1" dirty="0"/>
              <a:t>Dica:</a:t>
            </a:r>
            <a:r>
              <a:rPr lang="pt-BR" sz="2000" dirty="0"/>
              <a:t> Suba seus projetos Java em containers Docker ou implante em nuvens gratuitas como Render ou Railway.</a:t>
            </a:r>
          </a:p>
          <a:p>
            <a:pPr algn="just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73420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880DCD9-2438-4FD2-8CD3-9A5A9B836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AF45C84-9F47-49BD-B9C9-B1C1BE81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7293DA9-06E9-44A3-89D3-7B84BFC6F5E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8B1CCB8-CD40-44AA-ABA2-C81DAFAEFEBC}"/>
              </a:ext>
            </a:extLst>
          </p:cNvPr>
          <p:cNvSpPr txBox="1"/>
          <p:nvPr/>
        </p:nvSpPr>
        <p:spPr>
          <a:xfrm>
            <a:off x="577850" y="332498"/>
            <a:ext cx="5702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/>
              <a:t>7. Estudo Contínuo e Certificações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Aprenda com livros (como “</a:t>
            </a:r>
            <a:r>
              <a:rPr lang="pt-BR" sz="2000" dirty="0" err="1"/>
              <a:t>Effective</a:t>
            </a:r>
            <a:r>
              <a:rPr lang="pt-BR" sz="2000" dirty="0"/>
              <a:t> Java” ou “Clean </a:t>
            </a:r>
            <a:r>
              <a:rPr lang="pt-BR" sz="2000" dirty="0" err="1"/>
              <a:t>Code</a:t>
            </a:r>
            <a:r>
              <a:rPr lang="pt-BR" sz="2000" dirty="0"/>
              <a:t>”).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2000" dirty="0"/>
              <a:t>Faça cursos e tire certificações como: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1" dirty="0"/>
              <a:t>Oracle </a:t>
            </a:r>
            <a:r>
              <a:rPr lang="pt-BR" sz="2000" b="1" dirty="0" err="1"/>
              <a:t>Certified</a:t>
            </a:r>
            <a:r>
              <a:rPr lang="pt-BR" sz="2000" b="1" dirty="0"/>
              <a:t> </a:t>
            </a:r>
            <a:r>
              <a:rPr lang="pt-BR" sz="2000" b="1" dirty="0" err="1"/>
              <a:t>Associate</a:t>
            </a:r>
            <a:r>
              <a:rPr lang="pt-BR" sz="2000" b="1" dirty="0"/>
              <a:t> (OCA)</a:t>
            </a:r>
            <a:endParaRPr lang="pt-BR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2000" b="1" dirty="0"/>
              <a:t>Oracle </a:t>
            </a:r>
            <a:r>
              <a:rPr lang="pt-BR" sz="2000" b="1" dirty="0" err="1"/>
              <a:t>Certified</a:t>
            </a:r>
            <a:r>
              <a:rPr lang="pt-BR" sz="2000" b="1" dirty="0"/>
              <a:t> Professional (OCP)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89641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879923" y="4445169"/>
            <a:ext cx="509815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CONCLUSÃO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17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1249565" y="4445422"/>
            <a:ext cx="435887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EPISÓIO i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1185392" y="5467350"/>
            <a:ext cx="44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O Chamado da Força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DC0EF6-17F8-4B18-BCCA-2BE9852845CC}"/>
              </a:ext>
            </a:extLst>
          </p:cNvPr>
          <p:cNvSpPr txBox="1"/>
          <p:nvPr/>
        </p:nvSpPr>
        <p:spPr>
          <a:xfrm>
            <a:off x="1467466" y="5772150"/>
            <a:ext cx="392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Introdução ao Java e ao ecossistema |</a:t>
            </a:r>
          </a:p>
        </p:txBody>
      </p:sp>
    </p:spTree>
    <p:extLst>
      <p:ext uri="{BB962C8B-B14F-4D97-AF65-F5344CB8AC3E}">
        <p14:creationId xmlns:p14="http://schemas.microsoft.com/office/powerpoint/2010/main" val="1486844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C6A8F34A-B413-48A4-A058-F07BFD510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335DFDC-6599-4689-A26B-53C4A5156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2637014"/>
            <a:ext cx="5915025" cy="6285266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B83A3BB-E168-4C31-9D01-E2651F2C1E21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0BF5E2D-31BF-4B21-BF50-D5E1BAF459A7}"/>
              </a:ext>
            </a:extLst>
          </p:cNvPr>
          <p:cNvSpPr txBox="1"/>
          <p:nvPr/>
        </p:nvSpPr>
        <p:spPr>
          <a:xfrm>
            <a:off x="471487" y="527405"/>
            <a:ext cx="59817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A carreira Java é </a:t>
            </a:r>
            <a:r>
              <a:rPr lang="pt-BR" sz="2000" b="1" dirty="0"/>
              <a:t>ampla</a:t>
            </a:r>
            <a:r>
              <a:rPr lang="pt-BR" sz="2000" dirty="0"/>
              <a:t>, </a:t>
            </a:r>
            <a:r>
              <a:rPr lang="pt-BR" sz="2000" b="1" dirty="0"/>
              <a:t>valorizada</a:t>
            </a:r>
            <a:r>
              <a:rPr lang="pt-BR" sz="2000" dirty="0"/>
              <a:t> e com muitas oportunidades em </a:t>
            </a:r>
            <a:r>
              <a:rPr lang="pt-BR" sz="2000" b="1" dirty="0"/>
              <a:t>sistemas corporativos, bancos, </a:t>
            </a:r>
            <a:r>
              <a:rPr lang="pt-BR" sz="2000" b="1" dirty="0" err="1"/>
              <a:t>fintechs</a:t>
            </a:r>
            <a:r>
              <a:rPr lang="pt-BR" sz="2000" b="1" dirty="0"/>
              <a:t>, </a:t>
            </a:r>
            <a:r>
              <a:rPr lang="pt-BR" sz="2000" b="1" dirty="0" err="1"/>
              <a:t>ERPs</a:t>
            </a:r>
            <a:r>
              <a:rPr lang="pt-BR" sz="2000" b="1" dirty="0"/>
              <a:t>, e APIs </a:t>
            </a:r>
            <a:r>
              <a:rPr lang="pt-BR" sz="2000" b="1" dirty="0" err="1"/>
              <a:t>backend</a:t>
            </a:r>
            <a:r>
              <a:rPr lang="pt-BR" sz="2000" dirty="0"/>
              <a:t>. O segredo é estudar </a:t>
            </a:r>
            <a:r>
              <a:rPr lang="pt-BR" sz="2000" b="1" dirty="0"/>
              <a:t>com foco, praticar com projetos reais</a:t>
            </a:r>
            <a:r>
              <a:rPr lang="pt-BR" sz="2000" dirty="0"/>
              <a:t>, e </a:t>
            </a:r>
            <a:r>
              <a:rPr lang="pt-BR" sz="2000" b="1" dirty="0"/>
              <a:t>evoluir gradativamente</a:t>
            </a:r>
            <a:r>
              <a:rPr lang="pt-BR" sz="2000" dirty="0"/>
              <a:t>.</a:t>
            </a:r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algn="just"/>
            <a:endParaRPr lang="pt-BR" sz="2000" b="1" dirty="0"/>
          </a:p>
          <a:p>
            <a:pPr algn="just"/>
            <a:endParaRPr lang="pt-BR" sz="2000" b="1" dirty="0"/>
          </a:p>
          <a:p>
            <a:pPr algn="just"/>
            <a:endParaRPr lang="pt-BR" sz="2000" b="1" dirty="0"/>
          </a:p>
          <a:p>
            <a:pPr algn="just"/>
            <a:r>
              <a:rPr lang="pt-BR" sz="2400" b="1" dirty="0"/>
              <a:t>Obrigado por ler até aqui! 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Este ebook foi gerado por IA e diagramando por humano, e o conteúdo foi criado apenas para fins didáticos, como maneira de se obter uma primeira experiencia na produção de conteúdos com o auxilio da inteligência artificial e não foi realizado uma validação humana minuciosa, por tanto, podem haver erros gerados pela IA.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8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7FA869F-67AB-4245-81B5-6A3160F70E7A}"/>
              </a:ext>
            </a:extLst>
          </p:cNvPr>
          <p:cNvSpPr/>
          <p:nvPr/>
        </p:nvSpPr>
        <p:spPr>
          <a:xfrm>
            <a:off x="514350" y="54133"/>
            <a:ext cx="49404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I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6A3672-AD32-4DC4-8295-26CEB4514504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O CHAMADO DA FORÇA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04B09C5-81F4-4B0E-8CDA-F16C921B45D6}"/>
              </a:ext>
            </a:extLst>
          </p:cNvPr>
          <p:cNvSpPr txBox="1"/>
          <p:nvPr/>
        </p:nvSpPr>
        <p:spPr>
          <a:xfrm>
            <a:off x="514350" y="1021820"/>
            <a:ext cx="504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Introdução ao Java ao ecossistema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C37033F-B686-42FA-9486-27D4BFB493D4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A9C5815-6DD5-4287-A897-003AED565212}"/>
              </a:ext>
            </a:extLst>
          </p:cNvPr>
          <p:cNvSpPr txBox="1"/>
          <p:nvPr/>
        </p:nvSpPr>
        <p:spPr>
          <a:xfrm>
            <a:off x="514350" y="1972454"/>
            <a:ext cx="578905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Java, criada em 1995, tornou-se uma das linguagens mais populares e robustas do mercado, conhecida por seu lema “Escreva uma vez, execute em qualquer lugar”. Essa promessa é cumprida graças à Java Virtual </a:t>
            </a:r>
            <a:r>
              <a:rPr lang="pt-BR" sz="2000" dirty="0" err="1"/>
              <a:t>Machine</a:t>
            </a:r>
            <a:r>
              <a:rPr lang="pt-BR" sz="2000" dirty="0"/>
              <a:t> (JVM), que permite que o mesmo código compilado funcione em diferentes sistemas operacionais. O ecossistema Java inclui o JDK, o JRE e uma vasta gama de ferramentas, frameworks e bibliotecas que simplificam o desenvolvimento, tornando a linguagem flexível para criar desde aplicações simples até sistemas corporativos complexos.</a:t>
            </a:r>
          </a:p>
          <a:p>
            <a:pPr algn="just"/>
            <a:r>
              <a:rPr lang="pt-BR" sz="2000" dirty="0"/>
              <a:t>Além da tecnologia em si, a força do Java está na sua comunidade ativa e colaborativa. Desenvolvedores ao redor do mundo contribuem para a evolução da linguagem e compartilham conhecimento, garantindo que novos profissionais encontrem suporte e que os mais experientes acompanhem tendências e melhores práticas. Dessa forma, o ecossistema Java continua a se reinventar e se consolidar como uma base sólida para carreiras em programação e projetos de todos os tamanhos.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201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26B1796-F95D-493D-8D39-41E026EA1CA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566CFF-898B-46FB-B3F0-5F7F92A4139A}"/>
              </a:ext>
            </a:extLst>
          </p:cNvPr>
          <p:cNvSpPr txBox="1"/>
          <p:nvPr/>
        </p:nvSpPr>
        <p:spPr>
          <a:xfrm>
            <a:off x="1107383" y="4445169"/>
            <a:ext cx="464323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Perpetua Titling MT" panose="02020502060505020804" pitchFamily="18" charset="0"/>
              </a:rPr>
              <a:t>EPISÓDIO </a:t>
            </a:r>
            <a:r>
              <a:rPr lang="pt-BR" sz="6000" dirty="0" err="1">
                <a:solidFill>
                  <a:schemeClr val="bg1"/>
                </a:solidFill>
                <a:latin typeface="Perpetua Titling MT" panose="02020502060505020804" pitchFamily="18" charset="0"/>
              </a:rPr>
              <a:t>ii</a:t>
            </a:r>
            <a:endParaRPr lang="pt-BR" sz="6000" i="1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929DD977-C417-4B25-ACE2-D30FF003B701}"/>
              </a:ext>
            </a:extLst>
          </p:cNvPr>
          <p:cNvCxnSpPr>
            <a:cxnSpLocks/>
          </p:cNvCxnSpPr>
          <p:nvPr/>
        </p:nvCxnSpPr>
        <p:spPr>
          <a:xfrm>
            <a:off x="1309332" y="44323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01F0E4-3C1C-4C17-80A7-0B4116C5DE3E}"/>
              </a:ext>
            </a:extLst>
          </p:cNvPr>
          <p:cNvSpPr txBox="1"/>
          <p:nvPr/>
        </p:nvSpPr>
        <p:spPr>
          <a:xfrm>
            <a:off x="1185392" y="5467350"/>
            <a:ext cx="44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pt-BR" altLang="pt-BR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Perpetua Titling MT" panose="02020502060505020804" pitchFamily="18" charset="0"/>
              </a:rPr>
              <a:t>CONSTRUINDO O SABRE DE LUZ</a:t>
            </a:r>
            <a:endParaRPr lang="pt-BR" sz="2000" dirty="0">
              <a:solidFill>
                <a:schemeClr val="bg1"/>
              </a:solidFill>
              <a:latin typeface="Perpetua Titling MT" panose="02020502060505020804" pitchFamily="18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CB9E79-2F12-4357-86E2-CF63573872C5}"/>
              </a:ext>
            </a:extLst>
          </p:cNvPr>
          <p:cNvCxnSpPr>
            <a:cxnSpLocks/>
          </p:cNvCxnSpPr>
          <p:nvPr/>
        </p:nvCxnSpPr>
        <p:spPr>
          <a:xfrm>
            <a:off x="1309332" y="5346700"/>
            <a:ext cx="4239337" cy="65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264BAD-EC65-461C-9A54-4C735FAD6514}"/>
              </a:ext>
            </a:extLst>
          </p:cNvPr>
          <p:cNvSpPr txBox="1"/>
          <p:nvPr/>
        </p:nvSpPr>
        <p:spPr>
          <a:xfrm>
            <a:off x="1467466" y="5772150"/>
            <a:ext cx="392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</a:rPr>
              <a:t>| Sintaxe básica e tipos de dados |</a:t>
            </a:r>
          </a:p>
        </p:txBody>
      </p:sp>
    </p:spTree>
    <p:extLst>
      <p:ext uri="{BB962C8B-B14F-4D97-AF65-F5344CB8AC3E}">
        <p14:creationId xmlns:p14="http://schemas.microsoft.com/office/powerpoint/2010/main" val="293613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9C39EE-EA42-4AFC-B4B1-2CE94FCF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02EC3F-A00E-401B-A92E-B39A52933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7804CD-D9F0-4D30-B491-70D459122515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7004F3-EFA9-49DE-9CCD-9B47CAE23B83}"/>
              </a:ext>
            </a:extLst>
          </p:cNvPr>
          <p:cNvSpPr txBox="1"/>
          <p:nvPr/>
        </p:nvSpPr>
        <p:spPr>
          <a:xfrm>
            <a:off x="514350" y="1977900"/>
            <a:ext cx="580016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dirty="0"/>
              <a:t>A sintaxe básica e os tipos de dados são os fundamentos essenciais para começar a programar em Java. Eles servem como os “blocos de construção” que nos permitem armazenar informações e operar sobre elas. Cada tipo — como </a:t>
            </a:r>
            <a:r>
              <a:rPr lang="pt-BR" altLang="pt-BR" sz="2000" dirty="0" err="1"/>
              <a:t>int</a:t>
            </a:r>
            <a:r>
              <a:rPr lang="pt-BR" altLang="pt-BR" sz="2000" dirty="0"/>
              <a:t>, </a:t>
            </a:r>
            <a:r>
              <a:rPr lang="pt-BR" altLang="pt-BR" sz="2000" dirty="0" err="1"/>
              <a:t>double</a:t>
            </a:r>
            <a:r>
              <a:rPr lang="pt-BR" altLang="pt-BR" sz="2000" dirty="0"/>
              <a:t> e </a:t>
            </a:r>
            <a:r>
              <a:rPr lang="pt-BR" altLang="pt-BR" sz="2000" dirty="0" err="1"/>
              <a:t>boolean</a:t>
            </a:r>
            <a:r>
              <a:rPr lang="pt-BR" altLang="pt-BR" sz="2000" dirty="0"/>
              <a:t> — foi projetado para lidar com um tipo específico de valor, garantindo que o programa funcione de forma correta, eficiente e clara. Por isso, compreender bem essas diferenças desde o início facilita a escrita de código organizado, seguro e fácil de manter, além de preparar o terreno para conceitos mais avançados, como orientação a objetos e coleções.</a:t>
            </a:r>
          </a:p>
          <a:p>
            <a:pPr marR="0" lvl="0" indent="0"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dirty="0"/>
              <a:t>Esse entendimento inicial dá a base para que o programador evolua com segurança e possa aproveitar todo o poder do ecossistema Java.</a:t>
            </a:r>
          </a:p>
          <a:p>
            <a:pPr algn="just"/>
            <a:endParaRPr lang="pt-BR" sz="2000" dirty="0">
              <a:latin typeface="+mj-lt"/>
            </a:endParaRPr>
          </a:p>
          <a:p>
            <a:pPr algn="just"/>
            <a:endParaRPr lang="pt-BR" sz="2000" dirty="0">
              <a:latin typeface="+mj-lt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57396A9-0750-442A-A288-1023740CB5BC}"/>
              </a:ext>
            </a:extLst>
          </p:cNvPr>
          <p:cNvSpPr/>
          <p:nvPr/>
        </p:nvSpPr>
        <p:spPr>
          <a:xfrm>
            <a:off x="514350" y="0"/>
            <a:ext cx="72000" cy="1080000"/>
          </a:xfrm>
          <a:prstGeom prst="rect">
            <a:avLst/>
          </a:prstGeom>
          <a:solidFill>
            <a:srgbClr val="FFD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F24DE3F-5A90-431E-97C9-8D46B1287B6E}"/>
              </a:ext>
            </a:extLst>
          </p:cNvPr>
          <p:cNvSpPr/>
          <p:nvPr/>
        </p:nvSpPr>
        <p:spPr>
          <a:xfrm>
            <a:off x="514350" y="38100"/>
            <a:ext cx="80342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erpetua Titling MT" panose="02020502060505020804" pitchFamily="18" charset="0"/>
              </a:rPr>
              <a:t>II</a:t>
            </a:r>
            <a:endParaRPr lang="pt-BR" sz="8000" cap="none" spc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Perpetua Titling MT" panose="020205020605050208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34351C-C465-494B-BF87-DA8E92403FE7}"/>
              </a:ext>
            </a:extLst>
          </p:cNvPr>
          <p:cNvSpPr txBox="1"/>
          <p:nvPr/>
        </p:nvSpPr>
        <p:spPr>
          <a:xfrm>
            <a:off x="514350" y="409884"/>
            <a:ext cx="59817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CONSTRUINDO O SABRE DE LUZ</a:t>
            </a:r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233845-B686-46AE-8359-3EFE9C40B5BE}"/>
              </a:ext>
            </a:extLst>
          </p:cNvPr>
          <p:cNvSpPr txBox="1"/>
          <p:nvPr/>
        </p:nvSpPr>
        <p:spPr>
          <a:xfrm>
            <a:off x="514350" y="1021820"/>
            <a:ext cx="4280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Sintaxe básica e tipos de dados</a:t>
            </a:r>
          </a:p>
        </p:txBody>
      </p:sp>
    </p:spTree>
    <p:extLst>
      <p:ext uri="{BB962C8B-B14F-4D97-AF65-F5344CB8AC3E}">
        <p14:creationId xmlns:p14="http://schemas.microsoft.com/office/powerpoint/2010/main" val="310610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D0A4E9-942D-4C31-9310-A82AED5C1F2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9B54C6-DCE9-428B-A018-6E5EFBB399EF}"/>
              </a:ext>
            </a:extLst>
          </p:cNvPr>
          <p:cNvSpPr txBox="1"/>
          <p:nvPr/>
        </p:nvSpPr>
        <p:spPr>
          <a:xfrm>
            <a:off x="549000" y="339497"/>
            <a:ext cx="642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+mj-lt"/>
              </a:rPr>
              <a:t>Exemplo básico em Java: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3ED5E45-A3EC-4D80-8E0C-311C6FB1A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6959" r="17037" b="7067"/>
          <a:stretch/>
        </p:blipFill>
        <p:spPr>
          <a:xfrm>
            <a:off x="549000" y="1034683"/>
            <a:ext cx="5760000" cy="74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64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BD0A4E9-942D-4C31-9310-A82AED5C1F29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AF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9CA728-C92F-43DB-9D67-37F01BD713B8}"/>
              </a:ext>
            </a:extLst>
          </p:cNvPr>
          <p:cNvSpPr txBox="1"/>
          <p:nvPr/>
        </p:nvSpPr>
        <p:spPr>
          <a:xfrm>
            <a:off x="533400" y="654137"/>
            <a:ext cx="5791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 que esse exemplo mostra?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Estrutura básica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a classe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ExemploBasico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 o método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main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são a base para executar um programa em Java.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Declaração e inicialização de variáveis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de diferentes tipos (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int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long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float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double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char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boolean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String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Saída no console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usando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System.out.println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latin typeface="+mj-lt"/>
              </a:rPr>
              <a:t>()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algn="just"/>
            <a:endParaRPr lang="pt-BR" sz="2000" dirty="0">
              <a:latin typeface="+mj-lt"/>
            </a:endParaRPr>
          </a:p>
          <a:p>
            <a:pPr algn="just"/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9251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</TotalTime>
  <Words>2890</Words>
  <Application>Microsoft Office PowerPoint</Application>
  <PresentationFormat>Papel A4 (210 x 297 mm)</PresentationFormat>
  <Paragraphs>245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Perpetua Titling MT</vt:lpstr>
      <vt:lpstr>SF Distant Galaxy Alternate</vt:lpstr>
      <vt:lpstr>Tema do Office</vt:lpstr>
      <vt:lpstr>Apresentação do PowerPoint</vt:lpstr>
      <vt:lpstr>Embarque em uma jornada intergaláctica e domine o universo do Java!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Wars - O Império do Código</dc:title>
  <dc:creator>Anderson O. Sena</dc:creator>
  <cp:lastModifiedBy>OBrittoSena</cp:lastModifiedBy>
  <cp:revision>59</cp:revision>
  <dcterms:created xsi:type="dcterms:W3CDTF">2025-06-25T19:40:32Z</dcterms:created>
  <dcterms:modified xsi:type="dcterms:W3CDTF">2025-07-01T11:49:19Z</dcterms:modified>
</cp:coreProperties>
</file>